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4" r:id="rId8"/>
    <p:sldId id="265" r:id="rId9"/>
    <p:sldId id="266"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660"/>
  </p:normalViewPr>
  <p:slideViewPr>
    <p:cSldViewPr snapToGrid="0">
      <p:cViewPr varScale="1">
        <p:scale>
          <a:sx n="89" d="100"/>
          <a:sy n="89" d="100"/>
        </p:scale>
        <p:origin x="120"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26F1BA1-115B-4CC1-A6E4-AD426989CCEE}"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64DE8-E51A-4BA4-AB4B-0EDF8A3F0DB5}" type="slidenum">
              <a:rPr lang="en-US" smtClean="0"/>
              <a:t>‹#›</a:t>
            </a:fld>
            <a:endParaRPr lang="en-US"/>
          </a:p>
        </p:txBody>
      </p:sp>
    </p:spTree>
    <p:extLst>
      <p:ext uri="{BB962C8B-B14F-4D97-AF65-F5344CB8AC3E}">
        <p14:creationId xmlns:p14="http://schemas.microsoft.com/office/powerpoint/2010/main" val="38182415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6F1BA1-115B-4CC1-A6E4-AD426989CCEE}"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64DE8-E51A-4BA4-AB4B-0EDF8A3F0DB5}" type="slidenum">
              <a:rPr lang="en-US" smtClean="0"/>
              <a:t>‹#›</a:t>
            </a:fld>
            <a:endParaRPr lang="en-US"/>
          </a:p>
        </p:txBody>
      </p:sp>
    </p:spTree>
    <p:extLst>
      <p:ext uri="{BB962C8B-B14F-4D97-AF65-F5344CB8AC3E}">
        <p14:creationId xmlns:p14="http://schemas.microsoft.com/office/powerpoint/2010/main" val="28168058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6F1BA1-115B-4CC1-A6E4-AD426989CCEE}"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64DE8-E51A-4BA4-AB4B-0EDF8A3F0DB5}" type="slidenum">
              <a:rPr lang="en-US" smtClean="0"/>
              <a:t>‹#›</a:t>
            </a:fld>
            <a:endParaRPr lang="en-US"/>
          </a:p>
        </p:txBody>
      </p:sp>
    </p:spTree>
    <p:extLst>
      <p:ext uri="{BB962C8B-B14F-4D97-AF65-F5344CB8AC3E}">
        <p14:creationId xmlns:p14="http://schemas.microsoft.com/office/powerpoint/2010/main" val="2860868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26F1BA1-115B-4CC1-A6E4-AD426989CCEE}"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64DE8-E51A-4BA4-AB4B-0EDF8A3F0DB5}" type="slidenum">
              <a:rPr lang="en-US" smtClean="0"/>
              <a:t>‹#›</a:t>
            </a:fld>
            <a:endParaRPr lang="en-US"/>
          </a:p>
        </p:txBody>
      </p:sp>
    </p:spTree>
    <p:extLst>
      <p:ext uri="{BB962C8B-B14F-4D97-AF65-F5344CB8AC3E}">
        <p14:creationId xmlns:p14="http://schemas.microsoft.com/office/powerpoint/2010/main" val="4132715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26F1BA1-115B-4CC1-A6E4-AD426989CCEE}" type="datetimeFigureOut">
              <a:rPr lang="en-US" smtClean="0"/>
              <a:t>31/8/2021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D64DE8-E51A-4BA4-AB4B-0EDF8A3F0DB5}" type="slidenum">
              <a:rPr lang="en-US" smtClean="0"/>
              <a:t>‹#›</a:t>
            </a:fld>
            <a:endParaRPr lang="en-US"/>
          </a:p>
        </p:txBody>
      </p:sp>
    </p:spTree>
    <p:extLst>
      <p:ext uri="{BB962C8B-B14F-4D97-AF65-F5344CB8AC3E}">
        <p14:creationId xmlns:p14="http://schemas.microsoft.com/office/powerpoint/2010/main" val="138409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26F1BA1-115B-4CC1-A6E4-AD426989CCEE}"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64DE8-E51A-4BA4-AB4B-0EDF8A3F0DB5}" type="slidenum">
              <a:rPr lang="en-US" smtClean="0"/>
              <a:t>‹#›</a:t>
            </a:fld>
            <a:endParaRPr lang="en-US"/>
          </a:p>
        </p:txBody>
      </p:sp>
    </p:spTree>
    <p:extLst>
      <p:ext uri="{BB962C8B-B14F-4D97-AF65-F5344CB8AC3E}">
        <p14:creationId xmlns:p14="http://schemas.microsoft.com/office/powerpoint/2010/main" val="980082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26F1BA1-115B-4CC1-A6E4-AD426989CCEE}" type="datetimeFigureOut">
              <a:rPr lang="en-US" smtClean="0"/>
              <a:t>31/8/2021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D64DE8-E51A-4BA4-AB4B-0EDF8A3F0DB5}" type="slidenum">
              <a:rPr lang="en-US" smtClean="0"/>
              <a:t>‹#›</a:t>
            </a:fld>
            <a:endParaRPr lang="en-US"/>
          </a:p>
        </p:txBody>
      </p:sp>
    </p:spTree>
    <p:extLst>
      <p:ext uri="{BB962C8B-B14F-4D97-AF65-F5344CB8AC3E}">
        <p14:creationId xmlns:p14="http://schemas.microsoft.com/office/powerpoint/2010/main" val="1688547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26F1BA1-115B-4CC1-A6E4-AD426989CCEE}" type="datetimeFigureOut">
              <a:rPr lang="en-US" smtClean="0"/>
              <a:t>31/8/2021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D64DE8-E51A-4BA4-AB4B-0EDF8A3F0DB5}" type="slidenum">
              <a:rPr lang="en-US" smtClean="0"/>
              <a:t>‹#›</a:t>
            </a:fld>
            <a:endParaRPr lang="en-US"/>
          </a:p>
        </p:txBody>
      </p:sp>
    </p:spTree>
    <p:extLst>
      <p:ext uri="{BB962C8B-B14F-4D97-AF65-F5344CB8AC3E}">
        <p14:creationId xmlns:p14="http://schemas.microsoft.com/office/powerpoint/2010/main" val="1738212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6F1BA1-115B-4CC1-A6E4-AD426989CCEE}" type="datetimeFigureOut">
              <a:rPr lang="en-US" smtClean="0"/>
              <a:t>31/8/2021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D64DE8-E51A-4BA4-AB4B-0EDF8A3F0DB5}" type="slidenum">
              <a:rPr lang="en-US" smtClean="0"/>
              <a:t>‹#›</a:t>
            </a:fld>
            <a:endParaRPr lang="en-US"/>
          </a:p>
        </p:txBody>
      </p:sp>
    </p:spTree>
    <p:extLst>
      <p:ext uri="{BB962C8B-B14F-4D97-AF65-F5344CB8AC3E}">
        <p14:creationId xmlns:p14="http://schemas.microsoft.com/office/powerpoint/2010/main" val="2245254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6F1BA1-115B-4CC1-A6E4-AD426989CCEE}"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64DE8-E51A-4BA4-AB4B-0EDF8A3F0DB5}" type="slidenum">
              <a:rPr lang="en-US" smtClean="0"/>
              <a:t>‹#›</a:t>
            </a:fld>
            <a:endParaRPr lang="en-US"/>
          </a:p>
        </p:txBody>
      </p:sp>
    </p:spTree>
    <p:extLst>
      <p:ext uri="{BB962C8B-B14F-4D97-AF65-F5344CB8AC3E}">
        <p14:creationId xmlns:p14="http://schemas.microsoft.com/office/powerpoint/2010/main" val="1174971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D26F1BA1-115B-4CC1-A6E4-AD426989CCEE}" type="datetimeFigureOut">
              <a:rPr lang="en-US" smtClean="0"/>
              <a:t>31/8/2021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D64DE8-E51A-4BA4-AB4B-0EDF8A3F0DB5}" type="slidenum">
              <a:rPr lang="en-US" smtClean="0"/>
              <a:t>‹#›</a:t>
            </a:fld>
            <a:endParaRPr lang="en-US"/>
          </a:p>
        </p:txBody>
      </p:sp>
    </p:spTree>
    <p:extLst>
      <p:ext uri="{BB962C8B-B14F-4D97-AF65-F5344CB8AC3E}">
        <p14:creationId xmlns:p14="http://schemas.microsoft.com/office/powerpoint/2010/main" val="1798881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6F1BA1-115B-4CC1-A6E4-AD426989CCEE}" type="datetimeFigureOut">
              <a:rPr lang="en-US" smtClean="0"/>
              <a:t>31/8/2021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D64DE8-E51A-4BA4-AB4B-0EDF8A3F0DB5}" type="slidenum">
              <a:rPr lang="en-US" smtClean="0"/>
              <a:t>‹#›</a:t>
            </a:fld>
            <a:endParaRPr lang="en-US"/>
          </a:p>
        </p:txBody>
      </p:sp>
    </p:spTree>
    <p:extLst>
      <p:ext uri="{BB962C8B-B14F-4D97-AF65-F5344CB8AC3E}">
        <p14:creationId xmlns:p14="http://schemas.microsoft.com/office/powerpoint/2010/main" val="5704622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oxfordlearnersdictionaries.com/definition/english/worship_1#worship_sng_1"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93000"/>
                <a:satMod val="150000"/>
                <a:shade val="98000"/>
                <a:lumMod val="102000"/>
              </a:schemeClr>
            </a:gs>
            <a:gs pos="50000">
              <a:schemeClr val="bg2">
                <a:tint val="98000"/>
                <a:satMod val="130000"/>
                <a:shade val="90000"/>
                <a:lumMod val="103000"/>
              </a:schemeClr>
            </a:gs>
            <a:gs pos="100000">
              <a:schemeClr val="bg2">
                <a:shade val="63000"/>
                <a:satMod val="12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959" y="632889"/>
            <a:ext cx="9144000" cy="1405684"/>
          </a:xfrm>
        </p:spPr>
        <p:txBody>
          <a:bodyPr anchor="ctr">
            <a:normAutofit/>
          </a:bodyPr>
          <a:lstStyle/>
          <a:p>
            <a:r>
              <a:rPr lang="en-US" sz="6600" b="1" dirty="0">
                <a:ln w="22225">
                  <a:solidFill>
                    <a:schemeClr val="accent2"/>
                  </a:solidFill>
                  <a:prstDash val="solid"/>
                </a:ln>
                <a:solidFill>
                  <a:schemeClr val="accent2">
                    <a:lumMod val="40000"/>
                    <a:lumOff val="60000"/>
                  </a:schemeClr>
                </a:solidFill>
              </a:rPr>
              <a:t>UNIT 1 – GRADE 9</a:t>
            </a:r>
          </a:p>
        </p:txBody>
      </p:sp>
      <p:sp>
        <p:nvSpPr>
          <p:cNvPr id="3" name="Subtitle 2"/>
          <p:cNvSpPr>
            <a:spLocks noGrp="1"/>
          </p:cNvSpPr>
          <p:nvPr>
            <p:ph type="subTitle" idx="1"/>
          </p:nvPr>
        </p:nvSpPr>
        <p:spPr>
          <a:xfrm>
            <a:off x="1016598" y="2378356"/>
            <a:ext cx="9914965" cy="1346479"/>
          </a:xfrm>
        </p:spPr>
        <p:txBody>
          <a:bodyPr>
            <a:noAutofit/>
          </a:bodyPr>
          <a:lstStyle/>
          <a:p>
            <a:r>
              <a:rPr lang="en-US" sz="7200" dirty="0">
                <a:ln w="0"/>
                <a:solidFill>
                  <a:schemeClr val="accent1"/>
                </a:solidFill>
                <a:effectLst>
                  <a:outerShdw blurRad="38100" dist="25400" dir="5400000" algn="ctr" rotWithShape="0">
                    <a:srgbClr val="6E747A">
                      <a:alpha val="43000"/>
                    </a:srgbClr>
                  </a:outerShdw>
                </a:effectLst>
              </a:rPr>
              <a:t>A VISIT FROM A PEN PAL</a:t>
            </a:r>
          </a:p>
        </p:txBody>
      </p:sp>
      <p:sp>
        <p:nvSpPr>
          <p:cNvPr id="4" name="TextBox 3"/>
          <p:cNvSpPr txBox="1"/>
          <p:nvPr/>
        </p:nvSpPr>
        <p:spPr>
          <a:xfrm>
            <a:off x="2130015" y="4064618"/>
            <a:ext cx="4626385" cy="1107996"/>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r>
              <a:rPr lang="en-US" sz="6600" b="1" dirty="0">
                <a:ln/>
                <a:solidFill>
                  <a:schemeClr val="accent4"/>
                </a:solidFill>
                <a:latin typeface="Baskerville Old Face" panose="02020602080505020303" pitchFamily="18" charset="0"/>
              </a:rPr>
              <a:t> READ</a:t>
            </a:r>
          </a:p>
        </p:txBody>
      </p:sp>
    </p:spTree>
    <p:extLst>
      <p:ext uri="{BB962C8B-B14F-4D97-AF65-F5344CB8AC3E}">
        <p14:creationId xmlns:p14="http://schemas.microsoft.com/office/powerpoint/2010/main" val="797424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6"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circle(in)">
                                      <p:cBhvr>
                                        <p:cTn id="12" dur="750"/>
                                        <p:tgtEl>
                                          <p:spTgt spid="3">
                                            <p:txEl>
                                              <p:pRg st="0" end="0"/>
                                            </p:txEl>
                                          </p:spTgt>
                                        </p:tgtEl>
                                      </p:cBhvr>
                                    </p:animEffect>
                                  </p:childTnLst>
                                </p:cTn>
                              </p:par>
                            </p:childTnLst>
                          </p:cTn>
                        </p:par>
                        <p:par>
                          <p:cTn id="13" fill="hold">
                            <p:stCondLst>
                              <p:cond delay="125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61365" y="144855"/>
            <a:ext cx="11629017" cy="1036245"/>
          </a:xfrm>
        </p:spPr>
        <p:txBody>
          <a:bodyPr/>
          <a:lstStyle/>
          <a:p>
            <a:pPr algn="ctr"/>
            <a:r>
              <a:rPr lang="en-US" b="1" dirty="0" smtClean="0">
                <a:solidFill>
                  <a:srgbClr val="0070C0"/>
                </a:solidFill>
              </a:rPr>
              <a:t>MATCHING THE FLAGS TO THEIR COUNTRIES</a:t>
            </a:r>
            <a:endParaRPr lang="en-US" b="1" dirty="0">
              <a:solidFill>
                <a:srgbClr val="0070C0"/>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439008" y="921079"/>
            <a:ext cx="9305365" cy="5473700"/>
          </a:xfrm>
        </p:spPr>
      </p:pic>
      <p:grpSp>
        <p:nvGrpSpPr>
          <p:cNvPr id="8" name="Group 7"/>
          <p:cNvGrpSpPr/>
          <p:nvPr/>
        </p:nvGrpSpPr>
        <p:grpSpPr>
          <a:xfrm>
            <a:off x="152005" y="1022734"/>
            <a:ext cx="1190703" cy="753667"/>
            <a:chOff x="202809" y="998432"/>
            <a:chExt cx="1190703" cy="753667"/>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167" y="1031596"/>
              <a:ext cx="1185345" cy="720503"/>
            </a:xfrm>
            <a:prstGeom prst="rect">
              <a:avLst/>
            </a:prstGeom>
          </p:spPr>
        </p:pic>
        <p:sp>
          <p:nvSpPr>
            <p:cNvPr id="3" name="TextBox 2"/>
            <p:cNvSpPr txBox="1"/>
            <p:nvPr/>
          </p:nvSpPr>
          <p:spPr>
            <a:xfrm>
              <a:off x="202809" y="998432"/>
              <a:ext cx="268941" cy="400110"/>
            </a:xfrm>
            <a:prstGeom prst="rect">
              <a:avLst/>
            </a:prstGeom>
            <a:noFill/>
          </p:spPr>
          <p:txBody>
            <a:bodyPr wrap="square" rtlCol="0">
              <a:spAutoFit/>
            </a:bodyPr>
            <a:lstStyle/>
            <a:p>
              <a:r>
                <a:rPr lang="en-US" sz="2000" b="1" dirty="0" smtClean="0">
                  <a:solidFill>
                    <a:schemeClr val="bg1"/>
                  </a:solidFill>
                </a:rPr>
                <a:t>1</a:t>
              </a:r>
              <a:endParaRPr lang="en-US" sz="2000" b="1" dirty="0">
                <a:solidFill>
                  <a:schemeClr val="bg1"/>
                </a:solidFill>
              </a:endParaRPr>
            </a:p>
          </p:txBody>
        </p:sp>
      </p:grpSp>
      <p:grpSp>
        <p:nvGrpSpPr>
          <p:cNvPr id="32" name="Group 31"/>
          <p:cNvGrpSpPr/>
          <p:nvPr/>
        </p:nvGrpSpPr>
        <p:grpSpPr>
          <a:xfrm>
            <a:off x="10789869" y="1022734"/>
            <a:ext cx="1291357" cy="837641"/>
            <a:chOff x="10789869" y="1022734"/>
            <a:chExt cx="1291357" cy="837641"/>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89869" y="1080554"/>
              <a:ext cx="1291357" cy="779821"/>
            </a:xfrm>
            <a:prstGeom prst="rect">
              <a:avLst/>
            </a:prstGeom>
          </p:spPr>
        </p:pic>
        <p:sp>
          <p:nvSpPr>
            <p:cNvPr id="16" name="TextBox 15"/>
            <p:cNvSpPr txBox="1"/>
            <p:nvPr/>
          </p:nvSpPr>
          <p:spPr>
            <a:xfrm>
              <a:off x="11753075" y="1022734"/>
              <a:ext cx="268941" cy="400110"/>
            </a:xfrm>
            <a:prstGeom prst="rect">
              <a:avLst/>
            </a:prstGeom>
            <a:noFill/>
          </p:spPr>
          <p:txBody>
            <a:bodyPr wrap="square" rtlCol="0">
              <a:spAutoFit/>
            </a:bodyPr>
            <a:lstStyle/>
            <a:p>
              <a:r>
                <a:rPr lang="en-US" sz="2000" b="1" dirty="0" smtClean="0">
                  <a:solidFill>
                    <a:schemeClr val="tx1">
                      <a:lumMod val="75000"/>
                      <a:lumOff val="25000"/>
                    </a:schemeClr>
                  </a:solidFill>
                </a:rPr>
                <a:t>6</a:t>
              </a:r>
              <a:endParaRPr lang="en-US" sz="2000" b="1" dirty="0">
                <a:solidFill>
                  <a:schemeClr val="tx1">
                    <a:lumMod val="75000"/>
                    <a:lumOff val="25000"/>
                  </a:schemeClr>
                </a:solidFill>
              </a:endParaRPr>
            </a:p>
          </p:txBody>
        </p:sp>
      </p:grpSp>
      <p:grpSp>
        <p:nvGrpSpPr>
          <p:cNvPr id="28" name="Group 27"/>
          <p:cNvGrpSpPr/>
          <p:nvPr/>
        </p:nvGrpSpPr>
        <p:grpSpPr>
          <a:xfrm>
            <a:off x="10850648" y="2059362"/>
            <a:ext cx="1230578" cy="781060"/>
            <a:chOff x="10850648" y="2059362"/>
            <a:chExt cx="1230578" cy="781060"/>
          </a:xfrm>
        </p:grpSpPr>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850648" y="2078523"/>
              <a:ext cx="1230578" cy="761899"/>
            </a:xfrm>
            <a:prstGeom prst="rect">
              <a:avLst/>
            </a:prstGeom>
          </p:spPr>
        </p:pic>
        <p:sp>
          <p:nvSpPr>
            <p:cNvPr id="17" name="TextBox 16"/>
            <p:cNvSpPr txBox="1"/>
            <p:nvPr/>
          </p:nvSpPr>
          <p:spPr>
            <a:xfrm>
              <a:off x="10864043" y="2059362"/>
              <a:ext cx="285648" cy="400110"/>
            </a:xfrm>
            <a:prstGeom prst="rect">
              <a:avLst/>
            </a:prstGeom>
            <a:noFill/>
          </p:spPr>
          <p:txBody>
            <a:bodyPr wrap="square" rtlCol="0">
              <a:spAutoFit/>
            </a:bodyPr>
            <a:lstStyle/>
            <a:p>
              <a:r>
                <a:rPr lang="en-US" sz="2000" b="1" dirty="0">
                  <a:solidFill>
                    <a:schemeClr val="bg1"/>
                  </a:solidFill>
                </a:rPr>
                <a:t>7</a:t>
              </a:r>
            </a:p>
          </p:txBody>
        </p:sp>
      </p:grpSp>
      <p:grpSp>
        <p:nvGrpSpPr>
          <p:cNvPr id="26" name="Group 25"/>
          <p:cNvGrpSpPr/>
          <p:nvPr/>
        </p:nvGrpSpPr>
        <p:grpSpPr>
          <a:xfrm>
            <a:off x="157611" y="4161889"/>
            <a:ext cx="1204882" cy="736099"/>
            <a:chOff x="157611" y="4161889"/>
            <a:chExt cx="1204882" cy="736099"/>
          </a:xfrm>
        </p:grpSpPr>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7611" y="4175057"/>
              <a:ext cx="1204882" cy="722931"/>
            </a:xfrm>
            <a:prstGeom prst="rect">
              <a:avLst/>
            </a:prstGeom>
          </p:spPr>
        </p:pic>
        <p:sp>
          <p:nvSpPr>
            <p:cNvPr id="18" name="TextBox 17"/>
            <p:cNvSpPr txBox="1"/>
            <p:nvPr/>
          </p:nvSpPr>
          <p:spPr>
            <a:xfrm>
              <a:off x="163986" y="4161889"/>
              <a:ext cx="268941" cy="400110"/>
            </a:xfrm>
            <a:prstGeom prst="rect">
              <a:avLst/>
            </a:prstGeom>
            <a:noFill/>
          </p:spPr>
          <p:txBody>
            <a:bodyPr wrap="square" rtlCol="0">
              <a:spAutoFit/>
            </a:bodyPr>
            <a:lstStyle/>
            <a:p>
              <a:r>
                <a:rPr lang="en-US" sz="2000" b="1" dirty="0">
                  <a:solidFill>
                    <a:schemeClr val="bg1"/>
                  </a:solidFill>
                </a:rPr>
                <a:t>4</a:t>
              </a:r>
            </a:p>
          </p:txBody>
        </p:sp>
      </p:grpSp>
      <p:grpSp>
        <p:nvGrpSpPr>
          <p:cNvPr id="27" name="Group 26"/>
          <p:cNvGrpSpPr/>
          <p:nvPr/>
        </p:nvGrpSpPr>
        <p:grpSpPr>
          <a:xfrm>
            <a:off x="139342" y="5161157"/>
            <a:ext cx="1254170" cy="737824"/>
            <a:chOff x="139342" y="5161157"/>
            <a:chExt cx="1254170" cy="737824"/>
          </a:xfrm>
        </p:grpSpPr>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9342" y="5161157"/>
              <a:ext cx="1254170" cy="737824"/>
            </a:xfrm>
            <a:prstGeom prst="rect">
              <a:avLst/>
            </a:prstGeom>
          </p:spPr>
        </p:pic>
        <p:sp>
          <p:nvSpPr>
            <p:cNvPr id="19" name="TextBox 18"/>
            <p:cNvSpPr txBox="1"/>
            <p:nvPr/>
          </p:nvSpPr>
          <p:spPr>
            <a:xfrm>
              <a:off x="283828" y="5257105"/>
              <a:ext cx="268941" cy="400110"/>
            </a:xfrm>
            <a:prstGeom prst="rect">
              <a:avLst/>
            </a:prstGeom>
            <a:noFill/>
          </p:spPr>
          <p:txBody>
            <a:bodyPr wrap="square" rtlCol="0">
              <a:spAutoFit/>
            </a:bodyPr>
            <a:lstStyle/>
            <a:p>
              <a:r>
                <a:rPr lang="en-US" sz="2000" b="1" dirty="0" smtClean="0">
                  <a:solidFill>
                    <a:schemeClr val="bg1"/>
                  </a:solidFill>
                </a:rPr>
                <a:t>5</a:t>
              </a:r>
              <a:endParaRPr lang="en-US" sz="2000" b="1" dirty="0">
                <a:solidFill>
                  <a:schemeClr val="bg1"/>
                </a:solidFill>
              </a:endParaRPr>
            </a:p>
          </p:txBody>
        </p:sp>
      </p:grpSp>
      <p:grpSp>
        <p:nvGrpSpPr>
          <p:cNvPr id="25" name="Group 24"/>
          <p:cNvGrpSpPr/>
          <p:nvPr/>
        </p:nvGrpSpPr>
        <p:grpSpPr>
          <a:xfrm>
            <a:off x="157611" y="3065335"/>
            <a:ext cx="1240260" cy="782586"/>
            <a:chOff x="157611" y="3065335"/>
            <a:chExt cx="1240260" cy="782586"/>
          </a:xfrm>
        </p:grpSpPr>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7611" y="3065335"/>
              <a:ext cx="1240260" cy="782586"/>
            </a:xfrm>
            <a:prstGeom prst="rect">
              <a:avLst/>
            </a:prstGeom>
          </p:spPr>
        </p:pic>
        <p:sp>
          <p:nvSpPr>
            <p:cNvPr id="20" name="TextBox 19"/>
            <p:cNvSpPr txBox="1"/>
            <p:nvPr/>
          </p:nvSpPr>
          <p:spPr>
            <a:xfrm>
              <a:off x="163986" y="3256573"/>
              <a:ext cx="268941" cy="400110"/>
            </a:xfrm>
            <a:prstGeom prst="rect">
              <a:avLst/>
            </a:prstGeom>
            <a:noFill/>
          </p:spPr>
          <p:txBody>
            <a:bodyPr wrap="square" rtlCol="0">
              <a:spAutoFit/>
            </a:bodyPr>
            <a:lstStyle/>
            <a:p>
              <a:r>
                <a:rPr lang="en-US" sz="2000" b="1" dirty="0">
                  <a:solidFill>
                    <a:schemeClr val="bg1"/>
                  </a:solidFill>
                </a:rPr>
                <a:t>3</a:t>
              </a:r>
            </a:p>
          </p:txBody>
        </p:sp>
      </p:grpSp>
      <p:grpSp>
        <p:nvGrpSpPr>
          <p:cNvPr id="22" name="Group 21"/>
          <p:cNvGrpSpPr/>
          <p:nvPr/>
        </p:nvGrpSpPr>
        <p:grpSpPr>
          <a:xfrm>
            <a:off x="170990" y="2075932"/>
            <a:ext cx="1195062" cy="733009"/>
            <a:chOff x="202809" y="2008607"/>
            <a:chExt cx="1195062" cy="733009"/>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2809" y="2021113"/>
              <a:ext cx="1195062" cy="720503"/>
            </a:xfrm>
            <a:prstGeom prst="rect">
              <a:avLst/>
            </a:prstGeom>
          </p:spPr>
        </p:pic>
        <p:sp>
          <p:nvSpPr>
            <p:cNvPr id="21" name="TextBox 20"/>
            <p:cNvSpPr txBox="1"/>
            <p:nvPr/>
          </p:nvSpPr>
          <p:spPr>
            <a:xfrm>
              <a:off x="258528" y="2008607"/>
              <a:ext cx="268941" cy="400110"/>
            </a:xfrm>
            <a:prstGeom prst="rect">
              <a:avLst/>
            </a:prstGeom>
            <a:noFill/>
          </p:spPr>
          <p:txBody>
            <a:bodyPr wrap="square" rtlCol="0">
              <a:spAutoFit/>
            </a:bodyPr>
            <a:lstStyle/>
            <a:p>
              <a:r>
                <a:rPr lang="en-US" sz="2000" b="1" dirty="0">
                  <a:solidFill>
                    <a:schemeClr val="bg1"/>
                  </a:solidFill>
                </a:rPr>
                <a:t>2</a:t>
              </a:r>
            </a:p>
          </p:txBody>
        </p:sp>
      </p:grpSp>
      <p:grpSp>
        <p:nvGrpSpPr>
          <p:cNvPr id="33" name="Group 32"/>
          <p:cNvGrpSpPr/>
          <p:nvPr/>
        </p:nvGrpSpPr>
        <p:grpSpPr>
          <a:xfrm>
            <a:off x="10829881" y="3145658"/>
            <a:ext cx="1250527" cy="904720"/>
            <a:chOff x="10829881" y="3145658"/>
            <a:chExt cx="1250527" cy="904720"/>
          </a:xfrm>
        </p:grpSpPr>
        <p:pic>
          <p:nvPicPr>
            <p:cNvPr id="15" name="Picture 14"/>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29881" y="3145658"/>
              <a:ext cx="1250527" cy="821342"/>
            </a:xfrm>
            <a:prstGeom prst="rect">
              <a:avLst/>
            </a:prstGeom>
          </p:spPr>
        </p:pic>
        <p:sp>
          <p:nvSpPr>
            <p:cNvPr id="29" name="TextBox 28"/>
            <p:cNvSpPr txBox="1"/>
            <p:nvPr/>
          </p:nvSpPr>
          <p:spPr>
            <a:xfrm>
              <a:off x="11753075" y="3650268"/>
              <a:ext cx="268941" cy="400110"/>
            </a:xfrm>
            <a:prstGeom prst="rect">
              <a:avLst/>
            </a:prstGeom>
            <a:noFill/>
          </p:spPr>
          <p:txBody>
            <a:bodyPr wrap="square" rtlCol="0">
              <a:spAutoFit/>
            </a:bodyPr>
            <a:lstStyle/>
            <a:p>
              <a:r>
                <a:rPr lang="en-US" sz="2000" b="1" dirty="0" smtClean="0">
                  <a:solidFill>
                    <a:schemeClr val="bg1"/>
                  </a:solidFill>
                </a:rPr>
                <a:t>8</a:t>
              </a:r>
              <a:endParaRPr lang="en-US" sz="2000" b="1" dirty="0">
                <a:solidFill>
                  <a:schemeClr val="bg1"/>
                </a:solidFill>
              </a:endParaRPr>
            </a:p>
          </p:txBody>
        </p:sp>
      </p:grpSp>
      <p:grpSp>
        <p:nvGrpSpPr>
          <p:cNvPr id="34" name="Group 33"/>
          <p:cNvGrpSpPr/>
          <p:nvPr/>
        </p:nvGrpSpPr>
        <p:grpSpPr>
          <a:xfrm>
            <a:off x="10864043" y="4272236"/>
            <a:ext cx="1227157" cy="769982"/>
            <a:chOff x="10864043" y="4272236"/>
            <a:chExt cx="1227157" cy="769982"/>
          </a:xfrm>
        </p:grpSpPr>
        <p:pic>
          <p:nvPicPr>
            <p:cNvPr id="12" name="Picture 1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864043" y="4272236"/>
              <a:ext cx="1227157" cy="769982"/>
            </a:xfrm>
            <a:prstGeom prst="rect">
              <a:avLst/>
            </a:prstGeom>
          </p:spPr>
        </p:pic>
        <p:sp>
          <p:nvSpPr>
            <p:cNvPr id="30" name="TextBox 29"/>
            <p:cNvSpPr txBox="1"/>
            <p:nvPr/>
          </p:nvSpPr>
          <p:spPr>
            <a:xfrm>
              <a:off x="11611157" y="4285052"/>
              <a:ext cx="268941" cy="400110"/>
            </a:xfrm>
            <a:prstGeom prst="rect">
              <a:avLst/>
            </a:prstGeom>
            <a:noFill/>
          </p:spPr>
          <p:txBody>
            <a:bodyPr wrap="square" rtlCol="0">
              <a:spAutoFit/>
            </a:bodyPr>
            <a:lstStyle/>
            <a:p>
              <a:r>
                <a:rPr lang="en-US" sz="2000" b="1" dirty="0" smtClean="0">
                  <a:solidFill>
                    <a:schemeClr val="bg1"/>
                  </a:solidFill>
                </a:rPr>
                <a:t>9</a:t>
              </a:r>
              <a:endParaRPr lang="en-US" sz="2000" b="1" dirty="0">
                <a:solidFill>
                  <a:schemeClr val="bg1"/>
                </a:solidFill>
              </a:endParaRPr>
            </a:p>
          </p:txBody>
        </p:sp>
      </p:grpSp>
      <p:grpSp>
        <p:nvGrpSpPr>
          <p:cNvPr id="35" name="Group 34"/>
          <p:cNvGrpSpPr/>
          <p:nvPr/>
        </p:nvGrpSpPr>
        <p:grpSpPr>
          <a:xfrm>
            <a:off x="10850647" y="5403325"/>
            <a:ext cx="1230577" cy="742591"/>
            <a:chOff x="10850647" y="5403325"/>
            <a:chExt cx="1230577" cy="742591"/>
          </a:xfrm>
        </p:grpSpPr>
        <p:pic>
          <p:nvPicPr>
            <p:cNvPr id="14" name="Picture 13"/>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50647" y="5403325"/>
              <a:ext cx="1230577" cy="742591"/>
            </a:xfrm>
            <a:prstGeom prst="rect">
              <a:avLst/>
            </a:prstGeom>
          </p:spPr>
        </p:pic>
        <p:sp>
          <p:nvSpPr>
            <p:cNvPr id="31" name="TextBox 30"/>
            <p:cNvSpPr txBox="1"/>
            <p:nvPr/>
          </p:nvSpPr>
          <p:spPr>
            <a:xfrm>
              <a:off x="11510683" y="5410347"/>
              <a:ext cx="469890" cy="400110"/>
            </a:xfrm>
            <a:prstGeom prst="rect">
              <a:avLst/>
            </a:prstGeom>
            <a:noFill/>
          </p:spPr>
          <p:txBody>
            <a:bodyPr wrap="square" rtlCol="0">
              <a:spAutoFit/>
            </a:bodyPr>
            <a:lstStyle/>
            <a:p>
              <a:r>
                <a:rPr lang="en-US" sz="2000" b="1" dirty="0" smtClean="0">
                  <a:solidFill>
                    <a:schemeClr val="bg1"/>
                  </a:solidFill>
                </a:rPr>
                <a:t>10</a:t>
              </a:r>
              <a:endParaRPr lang="en-US" sz="2000" b="1" dirty="0">
                <a:solidFill>
                  <a:schemeClr val="bg1"/>
                </a:solidFill>
              </a:endParaRPr>
            </a:p>
          </p:txBody>
        </p:sp>
      </p:grpSp>
    </p:spTree>
    <p:extLst>
      <p:ext uri="{BB962C8B-B14F-4D97-AF65-F5344CB8AC3E}">
        <p14:creationId xmlns:p14="http://schemas.microsoft.com/office/powerpoint/2010/main" val="371537599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42" presetClass="path" presetSubtype="0" accel="50000" decel="50000" fill="hold" nodeType="clickEffect">
                                  <p:stCondLst>
                                    <p:cond delay="0"/>
                                  </p:stCondLst>
                                  <p:childTnLst>
                                    <p:animMotion origin="layout" path="M 1.875E-6 4.81481E-6 L 0.25013 -0.06968 " pathEditMode="relative" rAng="0" ptsTypes="AA">
                                      <p:cBhvr>
                                        <p:cTn id="6" dur="2000" fill="hold"/>
                                        <p:tgtEl>
                                          <p:spTgt spid="8"/>
                                        </p:tgtEl>
                                        <p:attrNameLst>
                                          <p:attrName>ppt_x</p:attrName>
                                          <p:attrName>ppt_y</p:attrName>
                                        </p:attrNameLst>
                                      </p:cBhvr>
                                      <p:rCtr x="12500" y="-3495"/>
                                    </p:animMotion>
                                  </p:childTnLst>
                                </p:cTn>
                              </p:par>
                            </p:childTnLst>
                          </p:cTn>
                        </p:par>
                      </p:childTnLst>
                    </p:cTn>
                  </p:par>
                </p:childTnLst>
              </p:cTn>
              <p:nextCondLst>
                <p:cond evt="onClick" delay="0">
                  <p:tgtEl>
                    <p:spTgt spid="8"/>
                  </p:tgtEl>
                </p:cond>
              </p:nextCondLst>
            </p:seq>
            <p:seq concurrent="1" nextAc="seek">
              <p:cTn id="7" restart="whenNotActive" fill="hold" evtFilter="cancelBubble" nodeType="interactiveSeq">
                <p:stCondLst>
                  <p:cond evt="onClick" delay="0">
                    <p:tgtEl>
                      <p:spTgt spid="22"/>
                    </p:tgtEl>
                  </p:cond>
                </p:stCondLst>
                <p:endSync evt="end" delay="0">
                  <p:rtn val="all"/>
                </p:endSync>
                <p:childTnLst>
                  <p:par>
                    <p:cTn id="8" fill="hold">
                      <p:stCondLst>
                        <p:cond delay="0"/>
                      </p:stCondLst>
                      <p:childTnLst>
                        <p:par>
                          <p:cTn id="9" fill="hold">
                            <p:stCondLst>
                              <p:cond delay="0"/>
                            </p:stCondLst>
                            <p:childTnLst>
                              <p:par>
                                <p:cTn id="10" presetID="42" presetClass="path" presetSubtype="0" accel="50000" decel="50000" fill="hold" nodeType="clickEffect">
                                  <p:stCondLst>
                                    <p:cond delay="0"/>
                                  </p:stCondLst>
                                  <p:childTnLst>
                                    <p:animMotion origin="layout" path="M 0.00104 -0.01667 L 0.38281 0.11805 " pathEditMode="relative" rAng="0" ptsTypes="AA">
                                      <p:cBhvr>
                                        <p:cTn id="11" dur="2000" fill="hold"/>
                                        <p:tgtEl>
                                          <p:spTgt spid="22"/>
                                        </p:tgtEl>
                                        <p:attrNameLst>
                                          <p:attrName>ppt_x</p:attrName>
                                          <p:attrName>ppt_y</p:attrName>
                                        </p:attrNameLst>
                                      </p:cBhvr>
                                      <p:rCtr x="19089" y="6736"/>
                                    </p:animMotion>
                                  </p:childTnLst>
                                </p:cTn>
                              </p:par>
                            </p:childTnLst>
                          </p:cTn>
                        </p:par>
                      </p:childTnLst>
                    </p:cTn>
                  </p:par>
                </p:childTnLst>
              </p:cTn>
              <p:nextCondLst>
                <p:cond evt="onClick" delay="0">
                  <p:tgtEl>
                    <p:spTgt spid="22"/>
                  </p:tgtEl>
                </p:cond>
              </p:nextCondLst>
            </p:seq>
            <p:seq concurrent="1" nextAc="seek">
              <p:cTn id="12" restart="whenNotActive" fill="hold" evtFilter="cancelBubble" nodeType="interactiveSeq">
                <p:stCondLst>
                  <p:cond evt="onClick" delay="0">
                    <p:tgtEl>
                      <p:spTgt spid="25"/>
                    </p:tgtEl>
                  </p:cond>
                </p:stCondLst>
                <p:endSync evt="end" delay="0">
                  <p:rtn val="all"/>
                </p:endSync>
                <p:childTnLst>
                  <p:par>
                    <p:cTn id="13" fill="hold">
                      <p:stCondLst>
                        <p:cond delay="0"/>
                      </p:stCondLst>
                      <p:childTnLst>
                        <p:par>
                          <p:cTn id="14" fill="hold">
                            <p:stCondLst>
                              <p:cond delay="0"/>
                            </p:stCondLst>
                            <p:childTnLst>
                              <p:par>
                                <p:cTn id="15" presetID="42" presetClass="path" presetSubtype="0" accel="50000" decel="50000" fill="hold" nodeType="clickEffect">
                                  <p:stCondLst>
                                    <p:cond delay="0"/>
                                  </p:stCondLst>
                                  <p:childTnLst>
                                    <p:animMotion origin="layout" path="M -2.08333E-6 4.81481E-6 L 0.16953 -0.01505 " pathEditMode="relative" rAng="0" ptsTypes="AA">
                                      <p:cBhvr>
                                        <p:cTn id="16" dur="2000" fill="hold"/>
                                        <p:tgtEl>
                                          <p:spTgt spid="25"/>
                                        </p:tgtEl>
                                        <p:attrNameLst>
                                          <p:attrName>ppt_x</p:attrName>
                                          <p:attrName>ppt_y</p:attrName>
                                        </p:attrNameLst>
                                      </p:cBhvr>
                                      <p:rCtr x="8477" y="-764"/>
                                    </p:animMotion>
                                  </p:childTnLst>
                                </p:cTn>
                              </p:par>
                            </p:childTnLst>
                          </p:cTn>
                        </p:par>
                      </p:childTnLst>
                    </p:cTn>
                  </p:par>
                </p:childTnLst>
              </p:cTn>
              <p:nextCondLst>
                <p:cond evt="onClick" delay="0">
                  <p:tgtEl>
                    <p:spTgt spid="25"/>
                  </p:tgtEl>
                </p:cond>
              </p:nextCondLst>
            </p:seq>
            <p:seq concurrent="1" nextAc="seek">
              <p:cTn id="17" restart="whenNotActive" fill="hold" evtFilter="cancelBubble" nodeType="interactiveSeq">
                <p:stCondLst>
                  <p:cond evt="onClick" delay="0">
                    <p:tgtEl>
                      <p:spTgt spid="26"/>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clickEffect">
                                  <p:stCondLst>
                                    <p:cond delay="0"/>
                                  </p:stCondLst>
                                  <p:childTnLst>
                                    <p:animMotion origin="layout" path="M 4.16667E-7 -0.01412 L 0.39401 0.23564 " pathEditMode="relative" rAng="0" ptsTypes="AA">
                                      <p:cBhvr>
                                        <p:cTn id="21" dur="2000" fill="hold"/>
                                        <p:tgtEl>
                                          <p:spTgt spid="26"/>
                                        </p:tgtEl>
                                        <p:attrNameLst>
                                          <p:attrName>ppt_x</p:attrName>
                                          <p:attrName>ppt_y</p:attrName>
                                        </p:attrNameLst>
                                      </p:cBhvr>
                                      <p:rCtr x="19701" y="12477"/>
                                    </p:animMotion>
                                  </p:childTnLst>
                                </p:cTn>
                              </p:par>
                            </p:childTnLst>
                          </p:cTn>
                        </p:par>
                      </p:childTnLst>
                    </p:cTn>
                  </p:par>
                </p:childTnLst>
              </p:cTn>
              <p:nextCondLst>
                <p:cond evt="onClick" delay="0">
                  <p:tgtEl>
                    <p:spTgt spid="26"/>
                  </p:tgtEl>
                </p:cond>
              </p:nextCondLst>
            </p:seq>
            <p:seq concurrent="1" nextAc="seek">
              <p:cTn id="22" restart="whenNotActive" fill="hold" evtFilter="cancelBubble" nodeType="interactiveSeq">
                <p:stCondLst>
                  <p:cond evt="onClick" delay="0">
                    <p:tgtEl>
                      <p:spTgt spid="27"/>
                    </p:tgtEl>
                  </p:cond>
                </p:stCondLst>
                <p:endSync evt="end" delay="0">
                  <p:rtn val="all"/>
                </p:endSync>
                <p:childTnLst>
                  <p:par>
                    <p:cTn id="23" fill="hold">
                      <p:stCondLst>
                        <p:cond delay="0"/>
                      </p:stCondLst>
                      <p:childTnLst>
                        <p:par>
                          <p:cTn id="24" fill="hold">
                            <p:stCondLst>
                              <p:cond delay="0"/>
                            </p:stCondLst>
                            <p:childTnLst>
                              <p:par>
                                <p:cTn id="25" presetID="42" presetClass="path" presetSubtype="0" accel="50000" decel="50000" fill="hold" nodeType="clickEffect">
                                  <p:stCondLst>
                                    <p:cond delay="0"/>
                                  </p:stCondLst>
                                  <p:childTnLst>
                                    <p:animMotion origin="layout" path="M -6.25E-7 0 L 0.31732 -0.12199 " pathEditMode="relative" rAng="0" ptsTypes="AA">
                                      <p:cBhvr>
                                        <p:cTn id="26" dur="2000" fill="hold"/>
                                        <p:tgtEl>
                                          <p:spTgt spid="27"/>
                                        </p:tgtEl>
                                        <p:attrNameLst>
                                          <p:attrName>ppt_x</p:attrName>
                                          <p:attrName>ppt_y</p:attrName>
                                        </p:attrNameLst>
                                      </p:cBhvr>
                                      <p:rCtr x="15859" y="-6111"/>
                                    </p:animMotion>
                                  </p:childTnLst>
                                </p:cTn>
                              </p:par>
                            </p:childTnLst>
                          </p:cTn>
                        </p:par>
                      </p:childTnLst>
                    </p:cTn>
                  </p:par>
                </p:childTnLst>
              </p:cTn>
              <p:nextCondLst>
                <p:cond evt="onClick" delay="0">
                  <p:tgtEl>
                    <p:spTgt spid="27"/>
                  </p:tgtEl>
                </p:cond>
              </p:nextCondLst>
            </p:seq>
            <p:seq concurrent="1" nextAc="seek">
              <p:cTn id="27" restart="whenNotActive" fill="hold" evtFilter="cancelBubble" nodeType="interactiveSeq">
                <p:stCondLst>
                  <p:cond evt="onClick" delay="0">
                    <p:tgtEl>
                      <p:spTgt spid="32"/>
                    </p:tgtEl>
                  </p:cond>
                </p:stCondLst>
                <p:endSync evt="end" delay="0">
                  <p:rtn val="all"/>
                </p:endSync>
                <p:childTnLst>
                  <p:par>
                    <p:cTn id="28" fill="hold">
                      <p:stCondLst>
                        <p:cond delay="0"/>
                      </p:stCondLst>
                      <p:childTnLst>
                        <p:par>
                          <p:cTn id="29" fill="hold">
                            <p:stCondLst>
                              <p:cond delay="0"/>
                            </p:stCondLst>
                            <p:childTnLst>
                              <p:par>
                                <p:cTn id="30" presetID="42" presetClass="path" presetSubtype="0" accel="50000" decel="50000" fill="hold" nodeType="clickEffect">
                                  <p:stCondLst>
                                    <p:cond delay="0"/>
                                  </p:stCondLst>
                                  <p:childTnLst>
                                    <p:animMotion origin="layout" path="M -6.25E-7 4.81481E-6 L -0.32956 0.35092 " pathEditMode="relative" rAng="0" ptsTypes="AA">
                                      <p:cBhvr>
                                        <p:cTn id="31" dur="2000" fill="hold"/>
                                        <p:tgtEl>
                                          <p:spTgt spid="32"/>
                                        </p:tgtEl>
                                        <p:attrNameLst>
                                          <p:attrName>ppt_x</p:attrName>
                                          <p:attrName>ppt_y</p:attrName>
                                        </p:attrNameLst>
                                      </p:cBhvr>
                                      <p:rCtr x="-16484" y="17546"/>
                                    </p:animMotion>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28"/>
                    </p:tgtEl>
                  </p:cond>
                </p:stCondLst>
                <p:endSync evt="end" delay="0">
                  <p:rtn val="all"/>
                </p:endSync>
                <p:childTnLst>
                  <p:par>
                    <p:cTn id="33" fill="hold">
                      <p:stCondLst>
                        <p:cond delay="0"/>
                      </p:stCondLst>
                      <p:childTnLst>
                        <p:par>
                          <p:cTn id="34" fill="hold">
                            <p:stCondLst>
                              <p:cond delay="0"/>
                            </p:stCondLst>
                            <p:childTnLst>
                              <p:par>
                                <p:cTn id="35" presetID="42" presetClass="path" presetSubtype="0" accel="50000" decel="50000" fill="hold" nodeType="clickEffect">
                                  <p:stCondLst>
                                    <p:cond delay="0"/>
                                  </p:stCondLst>
                                  <p:childTnLst>
                                    <p:animMotion origin="layout" path="M -4.58333E-6 4.07407E-6 L -0.48411 -0.04862 " pathEditMode="relative" rAng="0" ptsTypes="AA">
                                      <p:cBhvr>
                                        <p:cTn id="36" dur="2000" fill="hold"/>
                                        <p:tgtEl>
                                          <p:spTgt spid="28"/>
                                        </p:tgtEl>
                                        <p:attrNameLst>
                                          <p:attrName>ppt_x</p:attrName>
                                          <p:attrName>ppt_y</p:attrName>
                                        </p:attrNameLst>
                                      </p:cBhvr>
                                      <p:rCtr x="-24206" y="-2431"/>
                                    </p:animMotion>
                                  </p:childTnLst>
                                </p:cTn>
                              </p:par>
                            </p:childTnLst>
                          </p:cTn>
                        </p:par>
                      </p:childTnLst>
                    </p:cTn>
                  </p:par>
                </p:childTnLst>
              </p:cTn>
              <p:nextCondLst>
                <p:cond evt="onClick" delay="0">
                  <p:tgtEl>
                    <p:spTgt spid="28"/>
                  </p:tgtEl>
                </p:cond>
              </p:nextCondLst>
            </p:seq>
            <p:seq concurrent="1" nextAc="seek">
              <p:cTn id="37" restart="whenNotActive" fill="hold" evtFilter="cancelBubble" nodeType="interactiveSeq">
                <p:stCondLst>
                  <p:cond evt="onClick" delay="0">
                    <p:tgtEl>
                      <p:spTgt spid="33"/>
                    </p:tgtEl>
                  </p:cond>
                </p:stCondLst>
                <p:endSync evt="end" delay="0">
                  <p:rtn val="all"/>
                </p:endSync>
                <p:childTnLst>
                  <p:par>
                    <p:cTn id="38" fill="hold">
                      <p:stCondLst>
                        <p:cond delay="0"/>
                      </p:stCondLst>
                      <p:childTnLst>
                        <p:par>
                          <p:cTn id="39" fill="hold">
                            <p:stCondLst>
                              <p:cond delay="0"/>
                            </p:stCondLst>
                            <p:childTnLst>
                              <p:par>
                                <p:cTn id="40" presetID="42" presetClass="path" presetSubtype="0" accel="50000" decel="50000" fill="hold" nodeType="clickEffect">
                                  <p:stCondLst>
                                    <p:cond delay="0"/>
                                  </p:stCondLst>
                                  <p:childTnLst>
                                    <p:animMotion origin="layout" path="M -3.33333E-6 2.96296E-6 L -0.7625 -0.2007 " pathEditMode="relative" rAng="0" ptsTypes="AA">
                                      <p:cBhvr>
                                        <p:cTn id="41" dur="2000" fill="hold"/>
                                        <p:tgtEl>
                                          <p:spTgt spid="33"/>
                                        </p:tgtEl>
                                        <p:attrNameLst>
                                          <p:attrName>ppt_x</p:attrName>
                                          <p:attrName>ppt_y</p:attrName>
                                        </p:attrNameLst>
                                      </p:cBhvr>
                                      <p:rCtr x="-38125" y="-10046"/>
                                    </p:animMotion>
                                  </p:childTnLst>
                                </p:cTn>
                              </p:par>
                            </p:childTnLst>
                          </p:cTn>
                        </p:par>
                      </p:childTnLst>
                    </p:cTn>
                  </p:par>
                </p:childTnLst>
              </p:cTn>
              <p:nextCondLst>
                <p:cond evt="onClick" delay="0">
                  <p:tgtEl>
                    <p:spTgt spid="33"/>
                  </p:tgtEl>
                </p:cond>
              </p:nextCondLst>
            </p:seq>
            <p:seq concurrent="1" nextAc="seek">
              <p:cTn id="42" restart="whenNotActive" fill="hold" evtFilter="cancelBubble" nodeType="interactiveSeq">
                <p:stCondLst>
                  <p:cond evt="onClick" delay="0">
                    <p:tgtEl>
                      <p:spTgt spid="34"/>
                    </p:tgtEl>
                  </p:cond>
                </p:stCondLst>
                <p:endSync evt="end" delay="0">
                  <p:rtn val="all"/>
                </p:endSync>
                <p:childTnLst>
                  <p:par>
                    <p:cTn id="43" fill="hold">
                      <p:stCondLst>
                        <p:cond delay="0"/>
                      </p:stCondLst>
                      <p:childTnLst>
                        <p:par>
                          <p:cTn id="44" fill="hold">
                            <p:stCondLst>
                              <p:cond delay="0"/>
                            </p:stCondLst>
                            <p:childTnLst>
                              <p:par>
                                <p:cTn id="45" presetID="42" presetClass="path" presetSubtype="0" accel="50000" decel="50000" fill="hold" nodeType="clickEffect">
                                  <p:stCondLst>
                                    <p:cond delay="0"/>
                                  </p:stCondLst>
                                  <p:childTnLst>
                                    <p:animMotion origin="layout" path="M 3.75E-6 4.81481E-6 L -0.23099 -0.29792 " pathEditMode="relative" rAng="0" ptsTypes="AA">
                                      <p:cBhvr>
                                        <p:cTn id="46" dur="2000" fill="hold"/>
                                        <p:tgtEl>
                                          <p:spTgt spid="34"/>
                                        </p:tgtEl>
                                        <p:attrNameLst>
                                          <p:attrName>ppt_x</p:attrName>
                                          <p:attrName>ppt_y</p:attrName>
                                        </p:attrNameLst>
                                      </p:cBhvr>
                                      <p:rCtr x="-11549" y="-14907"/>
                                    </p:animMotion>
                                  </p:childTnLst>
                                </p:cTn>
                              </p:par>
                            </p:childTnLst>
                          </p:cTn>
                        </p:par>
                      </p:childTnLst>
                    </p:cTn>
                  </p:par>
                </p:childTnLst>
              </p:cTn>
              <p:nextCondLst>
                <p:cond evt="onClick" delay="0">
                  <p:tgtEl>
                    <p:spTgt spid="34"/>
                  </p:tgtEl>
                </p:cond>
              </p:nextCondLst>
            </p:seq>
            <p:seq concurrent="1" nextAc="seek">
              <p:cTn id="47" restart="whenNotActive" fill="hold" evtFilter="cancelBubble" nodeType="interactiveSeq">
                <p:stCondLst>
                  <p:cond evt="onClick" delay="0">
                    <p:tgtEl>
                      <p:spTgt spid="35"/>
                    </p:tgtEl>
                  </p:cond>
                </p:stCondLst>
                <p:endSync evt="end" delay="0">
                  <p:rtn val="all"/>
                </p:endSync>
                <p:childTnLst>
                  <p:par>
                    <p:cTn id="48" fill="hold">
                      <p:stCondLst>
                        <p:cond delay="0"/>
                      </p:stCondLst>
                      <p:childTnLst>
                        <p:par>
                          <p:cTn id="49" fill="hold">
                            <p:stCondLst>
                              <p:cond delay="0"/>
                            </p:stCondLst>
                            <p:childTnLst>
                              <p:par>
                                <p:cTn id="50" presetID="42" presetClass="path" presetSubtype="0" accel="50000" decel="50000" fill="hold" nodeType="clickEffect">
                                  <p:stCondLst>
                                    <p:cond delay="0"/>
                                  </p:stCondLst>
                                  <p:childTnLst>
                                    <p:animMotion origin="layout" path="M -4.58333E-6 1.85185E-6 L -0.75703 0.01829 " pathEditMode="relative" rAng="0" ptsTypes="AA">
                                      <p:cBhvr>
                                        <p:cTn id="51" dur="2000" fill="hold"/>
                                        <p:tgtEl>
                                          <p:spTgt spid="35"/>
                                        </p:tgtEl>
                                        <p:attrNameLst>
                                          <p:attrName>ppt_x</p:attrName>
                                          <p:attrName>ppt_y</p:attrName>
                                        </p:attrNameLst>
                                      </p:cBhvr>
                                      <p:rCtr x="-37852" y="903"/>
                                    </p:animMotion>
                                  </p:childTnLst>
                                </p:cTn>
                              </p:par>
                            </p:childTnLst>
                          </p:cTn>
                        </p:par>
                      </p:childTnLst>
                    </p:cTn>
                  </p:par>
                </p:childTnLst>
              </p:cTn>
              <p:nextCondLst>
                <p:cond evt="onClick" delay="0">
                  <p:tgtEl>
                    <p:spTgt spid="35"/>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BE238-C2FF-4C62-973A-056FEB773843}"/>
              </a:ext>
            </a:extLst>
          </p:cNvPr>
          <p:cNvSpPr>
            <a:spLocks noGrp="1"/>
          </p:cNvSpPr>
          <p:nvPr>
            <p:ph type="title"/>
          </p:nvPr>
        </p:nvSpPr>
        <p:spPr>
          <a:xfrm>
            <a:off x="838200" y="166343"/>
            <a:ext cx="3150704" cy="655292"/>
          </a:xfrm>
        </p:spPr>
        <p:txBody>
          <a:bodyPr>
            <a:normAutofit/>
          </a:bodyPr>
          <a:lstStyle/>
          <a:p>
            <a:r>
              <a:rPr lang="en-US" sz="4000" b="1" dirty="0">
                <a:solidFill>
                  <a:schemeClr val="accent4">
                    <a:lumMod val="75000"/>
                  </a:schemeClr>
                </a:solidFill>
              </a:rPr>
              <a:t>VOCABULARY</a:t>
            </a:r>
          </a:p>
        </p:txBody>
      </p:sp>
      <p:sp>
        <p:nvSpPr>
          <p:cNvPr id="3" name="Content Placeholder 2">
            <a:extLst>
              <a:ext uri="{FF2B5EF4-FFF2-40B4-BE49-F238E27FC236}">
                <a16:creationId xmlns:a16="http://schemas.microsoft.com/office/drawing/2014/main" id="{22EA54CB-5FFE-4A19-BB6F-FA5A5CFDC882}"/>
              </a:ext>
            </a:extLst>
          </p:cNvPr>
          <p:cNvSpPr>
            <a:spLocks noGrp="1"/>
          </p:cNvSpPr>
          <p:nvPr>
            <p:ph idx="1"/>
          </p:nvPr>
        </p:nvSpPr>
        <p:spPr>
          <a:xfrm>
            <a:off x="321364" y="821635"/>
            <a:ext cx="11870635" cy="5870022"/>
          </a:xfrm>
        </p:spPr>
        <p:txBody>
          <a:bodyPr>
            <a:normAutofit/>
          </a:bodyPr>
          <a:lstStyle/>
          <a:p>
            <a:pPr marL="0" indent="0">
              <a:buNone/>
            </a:pPr>
            <a:r>
              <a:rPr lang="en-US" sz="1900" dirty="0"/>
              <a:t>1.Divide (v)</a:t>
            </a:r>
            <a:r>
              <a:rPr lang="en-US" sz="1900" b="0" i="0" dirty="0">
                <a:solidFill>
                  <a:srgbClr val="333333"/>
                </a:solidFill>
                <a:effectLst/>
                <a:latin typeface="Lucida Sans Unicode" panose="020B0602030504020204" pitchFamily="34" charset="0"/>
              </a:rPr>
              <a:t> </a:t>
            </a:r>
            <a:r>
              <a:rPr lang="en-US" sz="1900" b="0" i="0" dirty="0" smtClean="0">
                <a:solidFill>
                  <a:srgbClr val="333333"/>
                </a:solidFill>
                <a:effectLst/>
              </a:rPr>
              <a:t>/</a:t>
            </a:r>
            <a:r>
              <a:rPr lang="en-US" sz="1900" b="0" i="0" dirty="0" err="1" smtClean="0">
                <a:solidFill>
                  <a:srgbClr val="333333"/>
                </a:solidFill>
                <a:effectLst/>
              </a:rPr>
              <a:t>dɪ</a:t>
            </a:r>
            <a:r>
              <a:rPr lang="en-US" sz="1900" b="0" i="0" dirty="0" err="1">
                <a:solidFill>
                  <a:srgbClr val="333333"/>
                </a:solidFill>
                <a:effectLst/>
              </a:rPr>
              <a:t>ˈvaɪd</a:t>
            </a:r>
            <a:r>
              <a:rPr lang="en-US" sz="1900" b="0" i="0" dirty="0">
                <a:solidFill>
                  <a:srgbClr val="333333"/>
                </a:solidFill>
                <a:effectLst/>
              </a:rPr>
              <a:t>/</a:t>
            </a:r>
            <a:r>
              <a:rPr lang="en-US" sz="1900" dirty="0"/>
              <a:t>:</a:t>
            </a:r>
          </a:p>
          <a:p>
            <a:pPr marL="0" indent="0">
              <a:buNone/>
            </a:pPr>
            <a:r>
              <a:rPr lang="en-US" sz="1900" dirty="0"/>
              <a:t>→ Divide (</a:t>
            </a:r>
            <a:r>
              <a:rPr lang="en-US" sz="1900" b="1" dirty="0">
                <a:solidFill>
                  <a:srgbClr val="FF0000"/>
                </a:solidFill>
              </a:rPr>
              <a:t>into</a:t>
            </a:r>
            <a:r>
              <a:rPr lang="en-US" sz="1900" dirty="0"/>
              <a:t> something/ something </a:t>
            </a:r>
            <a:r>
              <a:rPr lang="en-US" sz="1900" b="1" dirty="0">
                <a:solidFill>
                  <a:srgbClr val="FF0000"/>
                </a:solidFill>
              </a:rPr>
              <a:t>into</a:t>
            </a:r>
            <a:r>
              <a:rPr lang="en-US" sz="1900" dirty="0"/>
              <a:t> something) </a:t>
            </a:r>
          </a:p>
          <a:p>
            <a:pPr marL="0" indent="0">
              <a:buNone/>
            </a:pPr>
            <a:r>
              <a:rPr lang="en-US" sz="1900" i="1" dirty="0"/>
              <a:t>   Ex. The questions </a:t>
            </a:r>
            <a:r>
              <a:rPr lang="en-US" sz="1900" i="1" u="sng" dirty="0">
                <a:solidFill>
                  <a:srgbClr val="FF0000"/>
                </a:solidFill>
              </a:rPr>
              <a:t>divide</a:t>
            </a:r>
            <a:r>
              <a:rPr lang="en-US" sz="1900" i="1" dirty="0"/>
              <a:t> into two categories: easy and hard.</a:t>
            </a:r>
          </a:p>
          <a:p>
            <a:pPr marL="0" indent="0">
              <a:buNone/>
            </a:pPr>
            <a:r>
              <a:rPr lang="en-US" sz="1900" i="1" dirty="0"/>
              <a:t>    Ex. I </a:t>
            </a:r>
            <a:r>
              <a:rPr lang="en-US" sz="1900" i="1" u="sng" dirty="0">
                <a:solidFill>
                  <a:srgbClr val="FF0000"/>
                </a:solidFill>
              </a:rPr>
              <a:t>divided </a:t>
            </a:r>
            <a:r>
              <a:rPr lang="en-US" sz="1900" i="1" dirty="0"/>
              <a:t>the class into four groups.</a:t>
            </a:r>
            <a:endParaRPr lang="en-US" sz="1900" dirty="0"/>
          </a:p>
          <a:p>
            <a:pPr marL="0" indent="0">
              <a:buNone/>
            </a:pPr>
            <a:r>
              <a:rPr lang="en-US" sz="1900" dirty="0"/>
              <a:t>→ Division (n) /</a:t>
            </a:r>
            <a:r>
              <a:rPr lang="en-US" sz="1900" dirty="0" err="1"/>
              <a:t>dɪˈvɪʒn</a:t>
            </a:r>
            <a:r>
              <a:rPr lang="en-US" sz="1900" dirty="0"/>
              <a:t>/:</a:t>
            </a:r>
          </a:p>
          <a:p>
            <a:pPr marL="0" indent="0">
              <a:buNone/>
            </a:pPr>
            <a:r>
              <a:rPr lang="en-US" sz="1900" dirty="0"/>
              <a:t>     </a:t>
            </a:r>
            <a:r>
              <a:rPr lang="en-US" sz="1900" i="1" dirty="0"/>
              <a:t>Ex:  My sister is a leader in environmental </a:t>
            </a:r>
            <a:r>
              <a:rPr lang="en-US" sz="1900" i="1" u="sng" dirty="0">
                <a:solidFill>
                  <a:srgbClr val="FF0000"/>
                </a:solidFill>
              </a:rPr>
              <a:t>division</a:t>
            </a:r>
            <a:r>
              <a:rPr lang="en-US" sz="1900" i="1" dirty="0"/>
              <a:t>.</a:t>
            </a:r>
          </a:p>
          <a:p>
            <a:pPr marL="0" indent="0">
              <a:buNone/>
            </a:pPr>
            <a:r>
              <a:rPr lang="en-US" sz="1900" dirty="0"/>
              <a:t>→ divisive (adj) /</a:t>
            </a:r>
            <a:r>
              <a:rPr lang="en-US" sz="1900" dirty="0" err="1"/>
              <a:t>dɪˈvaɪsɪv</a:t>
            </a:r>
            <a:r>
              <a:rPr lang="en-US" sz="1900" dirty="0"/>
              <a:t>/: </a:t>
            </a:r>
          </a:p>
          <a:p>
            <a:pPr marL="0" indent="0">
              <a:buNone/>
            </a:pPr>
            <a:r>
              <a:rPr lang="en-US" sz="1900" dirty="0"/>
              <a:t>     </a:t>
            </a:r>
            <a:r>
              <a:rPr lang="en-US" sz="1900" i="1" dirty="0"/>
              <a:t>Ex</a:t>
            </a:r>
            <a:r>
              <a:rPr lang="en-US" sz="1900" dirty="0"/>
              <a:t>. </a:t>
            </a:r>
            <a:r>
              <a:rPr lang="en-US" sz="1900" i="1" dirty="0">
                <a:solidFill>
                  <a:srgbClr val="333333"/>
                </a:solidFill>
              </a:rPr>
              <a:t>He believes that her words are </a:t>
            </a:r>
            <a:r>
              <a:rPr lang="en-US" sz="1900" i="1" u="sng" dirty="0">
                <a:solidFill>
                  <a:srgbClr val="FF0000"/>
                </a:solidFill>
              </a:rPr>
              <a:t>divisive</a:t>
            </a:r>
            <a:r>
              <a:rPr lang="en-US" sz="1900" i="1" dirty="0">
                <a:solidFill>
                  <a:srgbClr val="333333"/>
                </a:solidFill>
              </a:rPr>
              <a:t>.</a:t>
            </a:r>
          </a:p>
          <a:p>
            <a:pPr marL="0" indent="0" fontAlgn="base">
              <a:buNone/>
            </a:pPr>
            <a:r>
              <a:rPr lang="en-US" sz="1900" i="1" dirty="0">
                <a:solidFill>
                  <a:srgbClr val="333333"/>
                </a:solidFill>
                <a:latin typeface="inherit"/>
              </a:rPr>
              <a:t>2. </a:t>
            </a:r>
            <a:r>
              <a:rPr lang="en-US" sz="1900" dirty="0">
                <a:solidFill>
                  <a:srgbClr val="333333"/>
                </a:solidFill>
              </a:rPr>
              <a:t>Comprise</a:t>
            </a:r>
            <a:r>
              <a:rPr lang="en-US" sz="1900" dirty="0">
                <a:solidFill>
                  <a:srgbClr val="333333"/>
                </a:solidFill>
                <a:latin typeface="inherit"/>
              </a:rPr>
              <a:t> (v) </a:t>
            </a:r>
            <a:r>
              <a:rPr lang="en-US" sz="1900" dirty="0"/>
              <a:t>/</a:t>
            </a:r>
            <a:r>
              <a:rPr lang="en-US" sz="1900" dirty="0" err="1"/>
              <a:t>kəmˈpraɪz</a:t>
            </a:r>
            <a:r>
              <a:rPr lang="en-US" sz="1900" dirty="0"/>
              <a:t>/: be comprised of:</a:t>
            </a:r>
          </a:p>
          <a:p>
            <a:pPr marL="0" indent="0" fontAlgn="base">
              <a:buNone/>
            </a:pPr>
            <a:r>
              <a:rPr lang="en-US" sz="1900" dirty="0"/>
              <a:t>    Ex. </a:t>
            </a:r>
            <a:r>
              <a:rPr lang="en-US" sz="1900" i="1" dirty="0"/>
              <a:t>The collection </a:t>
            </a:r>
            <a:r>
              <a:rPr lang="en-US" sz="1900" i="1" u="sng" dirty="0">
                <a:solidFill>
                  <a:srgbClr val="FF0000"/>
                </a:solidFill>
              </a:rPr>
              <a:t>comprises</a:t>
            </a:r>
            <a:r>
              <a:rPr lang="en-US" sz="1900" i="1" dirty="0"/>
              <a:t> 327 paintings.</a:t>
            </a:r>
            <a:endParaRPr lang="en-US" sz="1900" dirty="0"/>
          </a:p>
          <a:p>
            <a:pPr marL="0" indent="0" fontAlgn="base">
              <a:buNone/>
            </a:pPr>
            <a:r>
              <a:rPr lang="en-US" sz="1900" dirty="0"/>
              <a:t>    </a:t>
            </a:r>
            <a:r>
              <a:rPr lang="en-US" sz="1900" i="1" dirty="0" smtClean="0">
                <a:latin typeface="Calibri" panose="020F0502020204030204" pitchFamily="34" charset="0"/>
                <a:cs typeface="Calibri" panose="020F0502020204030204" pitchFamily="34" charset="0"/>
              </a:rPr>
              <a:t>→ </a:t>
            </a:r>
            <a:r>
              <a:rPr lang="en-US" sz="1900" i="1" dirty="0" smtClean="0"/>
              <a:t>consist </a:t>
            </a:r>
            <a:r>
              <a:rPr lang="en-US" sz="1900" i="1" dirty="0"/>
              <a:t>of </a:t>
            </a:r>
            <a:r>
              <a:rPr lang="en-US" sz="1900" dirty="0"/>
              <a:t>(</a:t>
            </a:r>
            <a:r>
              <a:rPr lang="en-US" sz="1900" dirty="0" err="1"/>
              <a:t>phr</a:t>
            </a:r>
            <a:r>
              <a:rPr lang="en-US" sz="1900" dirty="0"/>
              <a:t>): </a:t>
            </a:r>
          </a:p>
          <a:p>
            <a:pPr marL="0" indent="0">
              <a:buNone/>
            </a:pPr>
            <a:r>
              <a:rPr lang="en-US" sz="1900" dirty="0"/>
              <a:t>   Ex. </a:t>
            </a:r>
            <a:r>
              <a:rPr lang="en-US" sz="1900" i="1" dirty="0"/>
              <a:t>Their diet </a:t>
            </a:r>
            <a:r>
              <a:rPr lang="en-US" sz="1900" i="1" u="sng" dirty="0">
                <a:solidFill>
                  <a:srgbClr val="FF0000"/>
                </a:solidFill>
              </a:rPr>
              <a:t>consisted</a:t>
            </a:r>
            <a:r>
              <a:rPr lang="en-US" sz="1900" i="1" dirty="0"/>
              <a:t> largely </a:t>
            </a:r>
            <a:r>
              <a:rPr lang="en-US" sz="1900" i="1" u="sng" dirty="0">
                <a:solidFill>
                  <a:srgbClr val="FF0000"/>
                </a:solidFill>
              </a:rPr>
              <a:t>of</a:t>
            </a:r>
            <a:r>
              <a:rPr lang="en-US" sz="1900" i="1" dirty="0"/>
              <a:t> vegetables.</a:t>
            </a:r>
          </a:p>
          <a:p>
            <a:pPr marL="0" indent="0">
              <a:buNone/>
            </a:pPr>
            <a:endParaRPr lang="en-US" sz="1900" dirty="0"/>
          </a:p>
          <a:p>
            <a:pPr marL="0" indent="0">
              <a:buNone/>
            </a:pPr>
            <a:endParaRPr lang="en-US" sz="1900" dirty="0"/>
          </a:p>
          <a:p>
            <a:pPr marL="0" indent="0">
              <a:buNone/>
            </a:pPr>
            <a:endParaRPr lang="en-US" sz="1900" i="1" dirty="0"/>
          </a:p>
          <a:p>
            <a:pPr marL="0" indent="0">
              <a:buNone/>
            </a:pPr>
            <a:endParaRPr lang="en-US" sz="1400" dirty="0">
              <a:solidFill>
                <a:srgbClr val="333333"/>
              </a:solidFill>
              <a:latin typeface="inherit"/>
            </a:endParaRPr>
          </a:p>
          <a:p>
            <a:pPr marL="0" indent="0">
              <a:buNone/>
            </a:pPr>
            <a:endParaRPr lang="en-US" sz="1800" dirty="0"/>
          </a:p>
          <a:p>
            <a:pPr marL="0" indent="0">
              <a:buNone/>
            </a:pPr>
            <a:endParaRPr lang="en-US" sz="2000" dirty="0"/>
          </a:p>
        </p:txBody>
      </p:sp>
      <p:sp>
        <p:nvSpPr>
          <p:cNvPr id="5" name="TextBox 4">
            <a:extLst>
              <a:ext uri="{FF2B5EF4-FFF2-40B4-BE49-F238E27FC236}">
                <a16:creationId xmlns:a16="http://schemas.microsoft.com/office/drawing/2014/main" id="{1F083246-BEFE-473F-BD2C-9F82F3B4EDC5}"/>
              </a:ext>
            </a:extLst>
          </p:cNvPr>
          <p:cNvSpPr txBox="1"/>
          <p:nvPr/>
        </p:nvSpPr>
        <p:spPr>
          <a:xfrm>
            <a:off x="2603905" y="821635"/>
            <a:ext cx="2643955" cy="384721"/>
          </a:xfrm>
          <a:prstGeom prst="rect">
            <a:avLst/>
          </a:prstGeom>
          <a:noFill/>
        </p:spPr>
        <p:txBody>
          <a:bodyPr wrap="square" rtlCol="0">
            <a:spAutoFit/>
          </a:bodyPr>
          <a:lstStyle/>
          <a:p>
            <a:r>
              <a:rPr lang="en-US" sz="1900" b="0" i="0" dirty="0">
                <a:solidFill>
                  <a:srgbClr val="333333"/>
                </a:solidFill>
                <a:effectLst/>
              </a:rPr>
              <a:t>to separate into parts</a:t>
            </a:r>
            <a:endParaRPr lang="en-US" sz="1900" dirty="0"/>
          </a:p>
        </p:txBody>
      </p:sp>
      <p:sp>
        <p:nvSpPr>
          <p:cNvPr id="7" name="TextBox 6">
            <a:extLst>
              <a:ext uri="{FF2B5EF4-FFF2-40B4-BE49-F238E27FC236}">
                <a16:creationId xmlns:a16="http://schemas.microsoft.com/office/drawing/2014/main" id="{1E1A73E3-856D-456B-AA51-AD190FEA8676}"/>
              </a:ext>
            </a:extLst>
          </p:cNvPr>
          <p:cNvSpPr txBox="1"/>
          <p:nvPr/>
        </p:nvSpPr>
        <p:spPr>
          <a:xfrm>
            <a:off x="2774752" y="2369680"/>
            <a:ext cx="2371689" cy="384721"/>
          </a:xfrm>
          <a:prstGeom prst="rect">
            <a:avLst/>
          </a:prstGeom>
          <a:noFill/>
        </p:spPr>
        <p:txBody>
          <a:bodyPr wrap="square" rtlCol="0">
            <a:spAutoFit/>
          </a:bodyPr>
          <a:lstStyle/>
          <a:p>
            <a:r>
              <a:rPr lang="en-US" sz="1900" b="0" i="0" dirty="0">
                <a:solidFill>
                  <a:srgbClr val="333333"/>
                </a:solidFill>
                <a:effectLst/>
              </a:rPr>
              <a:t>Into separate  parts</a:t>
            </a:r>
            <a:endParaRPr lang="en-US" sz="1900" dirty="0"/>
          </a:p>
        </p:txBody>
      </p:sp>
      <p:sp>
        <p:nvSpPr>
          <p:cNvPr id="8" name="TextBox 7">
            <a:extLst>
              <a:ext uri="{FF2B5EF4-FFF2-40B4-BE49-F238E27FC236}">
                <a16:creationId xmlns:a16="http://schemas.microsoft.com/office/drawing/2014/main" id="{AED2053A-2306-4EC7-9772-6AE55DC39CFA}"/>
              </a:ext>
            </a:extLst>
          </p:cNvPr>
          <p:cNvSpPr txBox="1"/>
          <p:nvPr/>
        </p:nvSpPr>
        <p:spPr>
          <a:xfrm>
            <a:off x="3027660" y="3122761"/>
            <a:ext cx="8059576" cy="384721"/>
          </a:xfrm>
          <a:prstGeom prst="rect">
            <a:avLst/>
          </a:prstGeom>
          <a:noFill/>
        </p:spPr>
        <p:txBody>
          <a:bodyPr wrap="square" rtlCol="0">
            <a:spAutoFit/>
          </a:bodyPr>
          <a:lstStyle/>
          <a:p>
            <a:r>
              <a:rPr lang="en-US" sz="1900" b="0" i="0" dirty="0">
                <a:solidFill>
                  <a:srgbClr val="333333"/>
                </a:solidFill>
                <a:effectLst/>
              </a:rPr>
              <a:t>causing people to be split into groups that disagree with or oppose each other</a:t>
            </a:r>
            <a:endParaRPr lang="en-US" sz="1900" dirty="0"/>
          </a:p>
        </p:txBody>
      </p:sp>
      <p:sp>
        <p:nvSpPr>
          <p:cNvPr id="10" name="TextBox 9">
            <a:extLst>
              <a:ext uri="{FF2B5EF4-FFF2-40B4-BE49-F238E27FC236}">
                <a16:creationId xmlns:a16="http://schemas.microsoft.com/office/drawing/2014/main" id="{DD01CA86-3AE3-495D-9F6F-E6AB65F6B242}"/>
              </a:ext>
            </a:extLst>
          </p:cNvPr>
          <p:cNvSpPr txBox="1"/>
          <p:nvPr/>
        </p:nvSpPr>
        <p:spPr>
          <a:xfrm>
            <a:off x="2470397" y="4695700"/>
            <a:ext cx="5554926" cy="384721"/>
          </a:xfrm>
          <a:prstGeom prst="rect">
            <a:avLst/>
          </a:prstGeom>
          <a:noFill/>
        </p:spPr>
        <p:txBody>
          <a:bodyPr wrap="square" rtlCol="0">
            <a:spAutoFit/>
          </a:bodyPr>
          <a:lstStyle/>
          <a:p>
            <a:r>
              <a:rPr lang="en-US" sz="1900" b="0" i="0" dirty="0">
                <a:solidFill>
                  <a:srgbClr val="333333"/>
                </a:solidFill>
                <a:effectLst/>
              </a:rPr>
              <a:t>to be formed from the people or things mentioned</a:t>
            </a:r>
            <a:endParaRPr lang="en-US" sz="1900" dirty="0"/>
          </a:p>
        </p:txBody>
      </p:sp>
      <p:sp>
        <p:nvSpPr>
          <p:cNvPr id="12" name="TextBox 11">
            <a:extLst>
              <a:ext uri="{FF2B5EF4-FFF2-40B4-BE49-F238E27FC236}">
                <a16:creationId xmlns:a16="http://schemas.microsoft.com/office/drawing/2014/main" id="{82D26472-6772-439C-AE8E-0C6D1A6FD731}"/>
              </a:ext>
            </a:extLst>
          </p:cNvPr>
          <p:cNvSpPr txBox="1"/>
          <p:nvPr/>
        </p:nvSpPr>
        <p:spPr>
          <a:xfrm>
            <a:off x="4918319" y="3932258"/>
            <a:ext cx="5228098" cy="384721"/>
          </a:xfrm>
          <a:prstGeom prst="rect">
            <a:avLst/>
          </a:prstGeom>
          <a:noFill/>
        </p:spPr>
        <p:txBody>
          <a:bodyPr wrap="none" rtlCol="0">
            <a:spAutoFit/>
          </a:bodyPr>
          <a:lstStyle/>
          <a:p>
            <a:r>
              <a:rPr lang="en-US" sz="1900" b="0" i="0" dirty="0">
                <a:solidFill>
                  <a:srgbClr val="333333"/>
                </a:solidFill>
                <a:effectLst/>
              </a:rPr>
              <a:t>to have somebody/something as parts or members</a:t>
            </a:r>
            <a:endParaRPr lang="en-US" sz="1900" dirty="0"/>
          </a:p>
        </p:txBody>
      </p:sp>
    </p:spTree>
    <p:extLst>
      <p:ext uri="{BB962C8B-B14F-4D97-AF65-F5344CB8AC3E}">
        <p14:creationId xmlns:p14="http://schemas.microsoft.com/office/powerpoint/2010/main" val="328556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par>
                          <p:cTn id="13" fill="hold">
                            <p:stCondLst>
                              <p:cond delay="500"/>
                            </p:stCondLst>
                            <p:childTnLst>
                              <p:par>
                                <p:cTn id="14" presetID="16" presetClass="entr" presetSubtype="21"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arn(inVertical)">
                                      <p:cBhvr>
                                        <p:cTn id="16" dur="500"/>
                                        <p:tgtEl>
                                          <p:spTgt spid="3">
                                            <p:txEl>
                                              <p:pRg st="1" end="1"/>
                                            </p:txEl>
                                          </p:spTgt>
                                        </p:tgtEl>
                                      </p:cBhvr>
                                    </p:animEffect>
                                  </p:childTnLst>
                                </p:cTn>
                              </p:par>
                            </p:childTnLst>
                          </p:cTn>
                        </p:par>
                        <p:par>
                          <p:cTn id="17" fill="hold">
                            <p:stCondLst>
                              <p:cond delay="1000"/>
                            </p:stCondLst>
                            <p:childTnLst>
                              <p:par>
                                <p:cTn id="18" presetID="16" presetClass="entr" presetSubtype="21" fill="hold"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arn(inVertical)">
                                      <p:cBhvr>
                                        <p:cTn id="20" dur="500"/>
                                        <p:tgtEl>
                                          <p:spTgt spid="3">
                                            <p:txEl>
                                              <p:pRg st="2" end="2"/>
                                            </p:txEl>
                                          </p:spTgt>
                                        </p:tgtEl>
                                      </p:cBhvr>
                                    </p:animEffect>
                                  </p:childTnLst>
                                </p:cTn>
                              </p:par>
                            </p:childTnLst>
                          </p:cTn>
                        </p:par>
                        <p:par>
                          <p:cTn id="21" fill="hold">
                            <p:stCondLst>
                              <p:cond delay="1500"/>
                            </p:stCondLst>
                            <p:childTnLst>
                              <p:par>
                                <p:cTn id="22" presetID="16" presetClass="entr" presetSubtype="21" fill="hold"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arn(inVertical)">
                                      <p:cBhvr>
                                        <p:cTn id="24" dur="500"/>
                                        <p:tgtEl>
                                          <p:spTgt spid="3">
                                            <p:txEl>
                                              <p:pRg st="3" end="3"/>
                                            </p:txEl>
                                          </p:spTgt>
                                        </p:tgtEl>
                                      </p:cBhvr>
                                    </p:animEffect>
                                  </p:childTnLst>
                                </p:cTn>
                              </p:par>
                            </p:childTnLst>
                          </p:cTn>
                        </p:par>
                        <p:par>
                          <p:cTn id="25" fill="hold">
                            <p:stCondLst>
                              <p:cond delay="2000"/>
                            </p:stCondLst>
                            <p:childTnLst>
                              <p:par>
                                <p:cTn id="26" presetID="16" presetClass="entr" presetSubtype="21" fill="hold"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arn(inVertical)">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barn(inVertical)">
                                      <p:cBhvr>
                                        <p:cTn id="33" dur="500"/>
                                        <p:tgtEl>
                                          <p:spTgt spid="7"/>
                                        </p:tgtEl>
                                      </p:cBhvr>
                                    </p:animEffect>
                                  </p:childTnLst>
                                </p:cTn>
                              </p:par>
                            </p:childTnLst>
                          </p:cTn>
                        </p:par>
                        <p:par>
                          <p:cTn id="34" fill="hold">
                            <p:stCondLst>
                              <p:cond delay="500"/>
                            </p:stCondLst>
                            <p:childTnLst>
                              <p:par>
                                <p:cTn id="35" presetID="16" presetClass="entr" presetSubtype="21" fill="hold" nodeType="after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barn(inVertical)">
                                      <p:cBhvr>
                                        <p:cTn id="37" dur="500"/>
                                        <p:tgtEl>
                                          <p:spTgt spid="3">
                                            <p:txEl>
                                              <p:pRg st="5" end="5"/>
                                            </p:txEl>
                                          </p:spTgt>
                                        </p:tgtEl>
                                      </p:cBhvr>
                                    </p:animEffect>
                                  </p:childTnLst>
                                </p:cTn>
                              </p:par>
                            </p:childTnLst>
                          </p:cTn>
                        </p:par>
                        <p:par>
                          <p:cTn id="38" fill="hold">
                            <p:stCondLst>
                              <p:cond delay="1000"/>
                            </p:stCondLst>
                            <p:childTnLst>
                              <p:par>
                                <p:cTn id="39" presetID="16" presetClass="entr" presetSubtype="21" fill="hold" nodeType="after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barn(inVertical)">
                                      <p:cBhvr>
                                        <p:cTn id="41" dur="500"/>
                                        <p:tgtEl>
                                          <p:spTgt spid="3">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par>
                          <p:cTn id="47" fill="hold">
                            <p:stCondLst>
                              <p:cond delay="500"/>
                            </p:stCondLst>
                            <p:childTnLst>
                              <p:par>
                                <p:cTn id="48" presetID="16" presetClass="entr" presetSubtype="21" fill="hold" nodeType="afterEffect">
                                  <p:stCondLst>
                                    <p:cond delay="0"/>
                                  </p:stCondLst>
                                  <p:childTnLst>
                                    <p:set>
                                      <p:cBhvr>
                                        <p:cTn id="49" dur="1" fill="hold">
                                          <p:stCondLst>
                                            <p:cond delay="0"/>
                                          </p:stCondLst>
                                        </p:cTn>
                                        <p:tgtEl>
                                          <p:spTgt spid="3">
                                            <p:txEl>
                                              <p:pRg st="7" end="7"/>
                                            </p:txEl>
                                          </p:spTgt>
                                        </p:tgtEl>
                                        <p:attrNameLst>
                                          <p:attrName>style.visibility</p:attrName>
                                        </p:attrNameLst>
                                      </p:cBhvr>
                                      <p:to>
                                        <p:strVal val="visible"/>
                                      </p:to>
                                    </p:set>
                                    <p:animEffect transition="in" filter="barn(inVertical)">
                                      <p:cBhvr>
                                        <p:cTn id="50" dur="500"/>
                                        <p:tgtEl>
                                          <p:spTgt spid="3">
                                            <p:txEl>
                                              <p:pRg st="7" end="7"/>
                                            </p:txEl>
                                          </p:spTgt>
                                        </p:tgtEl>
                                      </p:cBhvr>
                                    </p:animEffect>
                                  </p:childTnLst>
                                </p:cTn>
                              </p:par>
                            </p:childTnLst>
                          </p:cTn>
                        </p:par>
                        <p:par>
                          <p:cTn id="51" fill="hold">
                            <p:stCondLst>
                              <p:cond delay="1000"/>
                            </p:stCondLst>
                            <p:childTnLst>
                              <p:par>
                                <p:cTn id="52" presetID="16" presetClass="entr" presetSubtype="21" fill="hold" nodeType="afterEffect">
                                  <p:stCondLst>
                                    <p:cond delay="0"/>
                                  </p:stCondLst>
                                  <p:childTnLst>
                                    <p:set>
                                      <p:cBhvr>
                                        <p:cTn id="53" dur="1" fill="hold">
                                          <p:stCondLst>
                                            <p:cond delay="0"/>
                                          </p:stCondLst>
                                        </p:cTn>
                                        <p:tgtEl>
                                          <p:spTgt spid="3">
                                            <p:txEl>
                                              <p:pRg st="8" end="8"/>
                                            </p:txEl>
                                          </p:spTgt>
                                        </p:tgtEl>
                                        <p:attrNameLst>
                                          <p:attrName>style.visibility</p:attrName>
                                        </p:attrNameLst>
                                      </p:cBhvr>
                                      <p:to>
                                        <p:strVal val="visible"/>
                                      </p:to>
                                    </p:set>
                                    <p:animEffect transition="in" filter="barn(inVertical)">
                                      <p:cBhvr>
                                        <p:cTn id="54" dur="500"/>
                                        <p:tgtEl>
                                          <p:spTgt spid="3">
                                            <p:txEl>
                                              <p:pRg st="8" end="8"/>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barn(inVertical)">
                                      <p:cBhvr>
                                        <p:cTn id="59" dur="500"/>
                                        <p:tgtEl>
                                          <p:spTgt spid="12"/>
                                        </p:tgtEl>
                                      </p:cBhvr>
                                    </p:animEffect>
                                  </p:childTnLst>
                                </p:cTn>
                              </p:par>
                            </p:childTnLst>
                          </p:cTn>
                        </p:par>
                        <p:par>
                          <p:cTn id="60" fill="hold">
                            <p:stCondLst>
                              <p:cond delay="500"/>
                            </p:stCondLst>
                            <p:childTnLst>
                              <p:par>
                                <p:cTn id="61" presetID="16" presetClass="entr" presetSubtype="21" fill="hold" nodeType="after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barn(inVertical)">
                                      <p:cBhvr>
                                        <p:cTn id="63" dur="500"/>
                                        <p:tgtEl>
                                          <p:spTgt spid="3">
                                            <p:txEl>
                                              <p:pRg st="9" end="9"/>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3">
                                            <p:txEl>
                                              <p:pRg st="10" end="10"/>
                                            </p:txEl>
                                          </p:spTgt>
                                        </p:tgtEl>
                                        <p:attrNameLst>
                                          <p:attrName>style.visibility</p:attrName>
                                        </p:attrNameLst>
                                      </p:cBhvr>
                                      <p:to>
                                        <p:strVal val="visible"/>
                                      </p:to>
                                    </p:set>
                                    <p:animEffect transition="in" filter="barn(inVertical)">
                                      <p:cBhvr>
                                        <p:cTn id="68" dur="500"/>
                                        <p:tgtEl>
                                          <p:spTgt spid="3">
                                            <p:txEl>
                                              <p:pRg st="10" end="1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grpId="0" nodeType="click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barn(inVertical)">
                                      <p:cBhvr>
                                        <p:cTn id="73" dur="500"/>
                                        <p:tgtEl>
                                          <p:spTgt spid="10"/>
                                        </p:tgtEl>
                                      </p:cBhvr>
                                    </p:animEffect>
                                  </p:childTnLst>
                                </p:cTn>
                              </p:par>
                            </p:childTnLst>
                          </p:cTn>
                        </p:par>
                        <p:par>
                          <p:cTn id="74" fill="hold">
                            <p:stCondLst>
                              <p:cond delay="500"/>
                            </p:stCondLst>
                            <p:childTnLst>
                              <p:par>
                                <p:cTn id="75" presetID="16" presetClass="entr" presetSubtype="21" fill="hold" nodeType="afterEffect">
                                  <p:stCondLst>
                                    <p:cond delay="0"/>
                                  </p:stCondLst>
                                  <p:childTnLst>
                                    <p:set>
                                      <p:cBhvr>
                                        <p:cTn id="76" dur="1" fill="hold">
                                          <p:stCondLst>
                                            <p:cond delay="0"/>
                                          </p:stCondLst>
                                        </p:cTn>
                                        <p:tgtEl>
                                          <p:spTgt spid="3">
                                            <p:txEl>
                                              <p:pRg st="11" end="11"/>
                                            </p:txEl>
                                          </p:spTgt>
                                        </p:tgtEl>
                                        <p:attrNameLst>
                                          <p:attrName>style.visibility</p:attrName>
                                        </p:attrNameLst>
                                      </p:cBhvr>
                                      <p:to>
                                        <p:strVal val="visible"/>
                                      </p:to>
                                    </p:set>
                                    <p:animEffect transition="in" filter="barn(inVertical)">
                                      <p:cBhvr>
                                        <p:cTn id="7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10"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4BF148C-3EED-4E9D-8A11-6C97784AE17E}"/>
              </a:ext>
            </a:extLst>
          </p:cNvPr>
          <p:cNvSpPr>
            <a:spLocks noGrp="1"/>
          </p:cNvSpPr>
          <p:nvPr>
            <p:ph idx="1"/>
          </p:nvPr>
        </p:nvSpPr>
        <p:spPr>
          <a:xfrm>
            <a:off x="366794" y="121414"/>
            <a:ext cx="11546237" cy="6478292"/>
          </a:xfrm>
        </p:spPr>
        <p:txBody>
          <a:bodyPr/>
          <a:lstStyle/>
          <a:p>
            <a:pPr marL="0" indent="0">
              <a:buNone/>
            </a:pPr>
            <a:r>
              <a:rPr lang="en-US" sz="1900" i="1" dirty="0"/>
              <a:t>3</a:t>
            </a:r>
            <a:r>
              <a:rPr lang="en-US" sz="3200" i="1" dirty="0"/>
              <a:t>.</a:t>
            </a:r>
            <a:r>
              <a:rPr lang="en-US" sz="1900" dirty="0"/>
              <a:t>Population (n) /ˌ</a:t>
            </a:r>
            <a:r>
              <a:rPr lang="en-US" sz="1900" dirty="0" err="1"/>
              <a:t>pɒpjuˈleɪʃn</a:t>
            </a:r>
            <a:r>
              <a:rPr lang="en-US" sz="1900" dirty="0"/>
              <a:t>/[</a:t>
            </a:r>
            <a:r>
              <a:rPr lang="en-US" sz="1900" dirty="0" err="1"/>
              <a:t>c.n</a:t>
            </a:r>
            <a:r>
              <a:rPr lang="en-US" sz="1900" dirty="0"/>
              <a:t> + singular or plural verb, </a:t>
            </a:r>
            <a:r>
              <a:rPr lang="en-US" sz="1900" dirty="0" err="1"/>
              <a:t>un.n</a:t>
            </a:r>
            <a:r>
              <a:rPr lang="en-US" sz="1900" dirty="0"/>
              <a:t>]:</a:t>
            </a:r>
          </a:p>
          <a:p>
            <a:pPr marL="0" indent="0">
              <a:buNone/>
            </a:pPr>
            <a:r>
              <a:rPr lang="en-US" sz="1900" i="1" dirty="0"/>
              <a:t> Ex. The country has a total</a:t>
            </a:r>
            <a:r>
              <a:rPr lang="en-US" sz="1900" b="1" i="1" u="sng" dirty="0">
                <a:solidFill>
                  <a:srgbClr val="FF0000"/>
                </a:solidFill>
              </a:rPr>
              <a:t> </a:t>
            </a:r>
            <a:r>
              <a:rPr lang="en-US" sz="1900" i="1" u="sng" dirty="0">
                <a:solidFill>
                  <a:srgbClr val="FF0000"/>
                </a:solidFill>
              </a:rPr>
              <a:t>population </a:t>
            </a:r>
            <a:r>
              <a:rPr lang="en-US" sz="1900" i="1" dirty="0">
                <a:solidFill>
                  <a:srgbClr val="FF0000"/>
                </a:solidFill>
              </a:rPr>
              <a:t>of</a:t>
            </a:r>
            <a:r>
              <a:rPr lang="en-US" sz="1900" i="1" dirty="0"/>
              <a:t> 65 million.</a:t>
            </a:r>
          </a:p>
          <a:p>
            <a:pPr marL="0" indent="0">
              <a:buNone/>
            </a:pPr>
            <a:r>
              <a:rPr lang="en-US" sz="1900" i="1" dirty="0"/>
              <a:t>→</a:t>
            </a:r>
            <a:r>
              <a:rPr lang="en-US" sz="1900" dirty="0"/>
              <a:t> populate</a:t>
            </a:r>
            <a:r>
              <a:rPr lang="en-US" sz="1900" i="1" dirty="0"/>
              <a:t> (v)</a:t>
            </a:r>
            <a:r>
              <a:rPr lang="en-US" sz="1900" dirty="0"/>
              <a:t>/ˈ</a:t>
            </a:r>
            <a:r>
              <a:rPr lang="en-US" sz="1900" dirty="0" err="1"/>
              <a:t>pɒpjuleɪt</a:t>
            </a:r>
            <a:r>
              <a:rPr lang="en-US" sz="1900" dirty="0"/>
              <a:t>/:</a:t>
            </a:r>
          </a:p>
          <a:p>
            <a:pPr marL="0" indent="0">
              <a:buNone/>
            </a:pPr>
            <a:r>
              <a:rPr lang="en-US" sz="1900" dirty="0"/>
              <a:t> Ex.  Ho Chi Minh City is heavily </a:t>
            </a:r>
            <a:r>
              <a:rPr lang="en-US" sz="1900" i="1" dirty="0">
                <a:solidFill>
                  <a:srgbClr val="FF0000"/>
                </a:solidFill>
              </a:rPr>
              <a:t>populated</a:t>
            </a:r>
            <a:r>
              <a:rPr lang="en-US" sz="1900" dirty="0"/>
              <a:t> city.</a:t>
            </a:r>
          </a:p>
          <a:p>
            <a:pPr marL="0" indent="0">
              <a:buNone/>
            </a:pPr>
            <a:endParaRPr lang="en-US" sz="1900" dirty="0"/>
          </a:p>
          <a:p>
            <a:pPr marL="0" indent="0">
              <a:buNone/>
            </a:pPr>
            <a:r>
              <a:rPr lang="en-US" sz="1900" dirty="0"/>
              <a:t> Ex. </a:t>
            </a:r>
            <a:r>
              <a:rPr lang="en-US" sz="1900" i="1" dirty="0"/>
              <a:t>The French began to </a:t>
            </a:r>
            <a:r>
              <a:rPr lang="en-US" sz="1900" i="1" u="sng" dirty="0">
                <a:solidFill>
                  <a:srgbClr val="FF0000"/>
                </a:solidFill>
              </a:rPr>
              <a:t>populate</a:t>
            </a:r>
            <a:r>
              <a:rPr lang="en-US" sz="1900" i="1" dirty="0"/>
              <a:t> the island in the 15th century</a:t>
            </a:r>
            <a:r>
              <a:rPr lang="en-US" sz="2000" i="1" dirty="0"/>
              <a:t>.</a:t>
            </a:r>
            <a:endParaRPr lang="en-US" sz="1900" dirty="0"/>
          </a:p>
          <a:p>
            <a:pPr marL="0" indent="0">
              <a:buNone/>
            </a:pPr>
            <a:r>
              <a:rPr lang="en-US" sz="1900" dirty="0"/>
              <a:t>4. Official (adj) /</a:t>
            </a:r>
            <a:r>
              <a:rPr lang="en-US" sz="1900" dirty="0" err="1"/>
              <a:t>əˈfɪʃl</a:t>
            </a:r>
            <a:r>
              <a:rPr lang="en-US" sz="1900" dirty="0"/>
              <a:t>/:</a:t>
            </a:r>
          </a:p>
          <a:p>
            <a:pPr marL="0" indent="0">
              <a:buNone/>
            </a:pPr>
            <a:r>
              <a:rPr lang="en-US" sz="1900" dirty="0"/>
              <a:t>→ Officially (adv) /</a:t>
            </a:r>
            <a:r>
              <a:rPr lang="en-US" sz="1900" dirty="0" err="1"/>
              <a:t>əˈfɪʃəli</a:t>
            </a:r>
            <a:r>
              <a:rPr lang="en-US" sz="1900" dirty="0"/>
              <a:t>/ :</a:t>
            </a:r>
          </a:p>
          <a:p>
            <a:pPr marL="0" indent="0">
              <a:buNone/>
            </a:pPr>
            <a:r>
              <a:rPr lang="en-US" sz="1900" dirty="0"/>
              <a:t>5. Religion (n)</a:t>
            </a:r>
            <a:r>
              <a:rPr lang="en-US" dirty="0"/>
              <a:t> </a:t>
            </a:r>
            <a:r>
              <a:rPr lang="en-US" sz="1900" dirty="0"/>
              <a:t>/</a:t>
            </a:r>
            <a:r>
              <a:rPr lang="en-US" sz="1900" dirty="0" err="1"/>
              <a:t>rɪˈlɪdʒən</a:t>
            </a:r>
            <a:r>
              <a:rPr lang="en-US" sz="1900" dirty="0"/>
              <a:t>/: </a:t>
            </a:r>
          </a:p>
          <a:p>
            <a:pPr marL="0" indent="0">
              <a:buNone/>
            </a:pPr>
            <a:endParaRPr lang="en-US" sz="1900" dirty="0"/>
          </a:p>
          <a:p>
            <a:pPr marL="0" indent="0">
              <a:buNone/>
            </a:pPr>
            <a:r>
              <a:rPr lang="en-US" sz="1900" dirty="0"/>
              <a:t>→ religious (adj</a:t>
            </a:r>
            <a:r>
              <a:rPr lang="en-US" sz="1600" dirty="0"/>
              <a:t>) </a:t>
            </a:r>
            <a:r>
              <a:rPr lang="en-US" sz="2000" dirty="0"/>
              <a:t>/</a:t>
            </a:r>
            <a:r>
              <a:rPr lang="en-US" sz="1900" dirty="0" err="1"/>
              <a:t>rɪˈlɪdʒəs</a:t>
            </a:r>
            <a:r>
              <a:rPr lang="en-US" sz="2000" dirty="0"/>
              <a:t>/</a:t>
            </a:r>
            <a:r>
              <a:rPr lang="en-US" sz="1600" dirty="0"/>
              <a:t> </a:t>
            </a:r>
            <a:r>
              <a:rPr lang="en-US" sz="1600" dirty="0" smtClean="0"/>
              <a:t>:</a:t>
            </a:r>
          </a:p>
          <a:p>
            <a:pPr marL="0" indent="0">
              <a:buNone/>
            </a:pPr>
            <a:r>
              <a:rPr lang="en-US" sz="1600" dirty="0" smtClean="0"/>
              <a:t>6. </a:t>
            </a:r>
            <a:r>
              <a:rPr lang="en-US" sz="1900" dirty="0" smtClean="0"/>
              <a:t>Region</a:t>
            </a:r>
            <a:r>
              <a:rPr lang="en-US" sz="1600" dirty="0" smtClean="0"/>
              <a:t> (n)</a:t>
            </a:r>
            <a:r>
              <a:rPr lang="en-US" dirty="0"/>
              <a:t> </a:t>
            </a:r>
            <a:r>
              <a:rPr lang="en-US" sz="1900" dirty="0"/>
              <a:t>/ˈ</a:t>
            </a:r>
            <a:r>
              <a:rPr lang="en-US" sz="1900" dirty="0" err="1"/>
              <a:t>riːdʒən</a:t>
            </a:r>
            <a:r>
              <a:rPr lang="en-US" sz="1900" dirty="0" smtClean="0"/>
              <a:t>/:</a:t>
            </a:r>
          </a:p>
          <a:p>
            <a:pPr marL="0" indent="0">
              <a:buNone/>
            </a:pPr>
            <a:r>
              <a:rPr lang="en-US" sz="1900" dirty="0"/>
              <a:t> </a:t>
            </a:r>
            <a:r>
              <a:rPr lang="en-US" sz="1900" dirty="0" smtClean="0"/>
              <a:t> Ex. </a:t>
            </a:r>
            <a:r>
              <a:rPr lang="en-US" sz="1900" i="1" dirty="0"/>
              <a:t>The plant is found throughout </a:t>
            </a:r>
            <a:r>
              <a:rPr lang="en-US" sz="1900" i="1" dirty="0" smtClean="0"/>
              <a:t>the </a:t>
            </a:r>
            <a:r>
              <a:rPr lang="en-US" sz="1900" i="1" dirty="0"/>
              <a:t>western </a:t>
            </a:r>
            <a:r>
              <a:rPr lang="en-US" sz="1900" i="1" u="sng" dirty="0">
                <a:solidFill>
                  <a:srgbClr val="FF0000"/>
                </a:solidFill>
              </a:rPr>
              <a:t>region</a:t>
            </a:r>
            <a:r>
              <a:rPr lang="en-US" sz="1900" i="1" dirty="0"/>
              <a:t> of the country</a:t>
            </a:r>
            <a:r>
              <a:rPr lang="en-US" sz="1900" i="1" dirty="0" smtClean="0"/>
              <a:t>.</a:t>
            </a:r>
          </a:p>
          <a:p>
            <a:pPr marL="0" indent="0">
              <a:buNone/>
            </a:pPr>
            <a:r>
              <a:rPr lang="en-US" sz="1900" i="1" dirty="0" smtClean="0">
                <a:latin typeface="Calibri" panose="020F0502020204030204" pitchFamily="34" charset="0"/>
                <a:cs typeface="Calibri" panose="020F0502020204030204" pitchFamily="34" charset="0"/>
              </a:rPr>
              <a:t>→ </a:t>
            </a:r>
            <a:r>
              <a:rPr lang="en-US" sz="1900" dirty="0" smtClean="0">
                <a:latin typeface="Calibri" panose="020F0502020204030204" pitchFamily="34" charset="0"/>
                <a:cs typeface="Calibri" panose="020F0502020204030204" pitchFamily="34" charset="0"/>
              </a:rPr>
              <a:t>regional</a:t>
            </a:r>
            <a:r>
              <a:rPr lang="en-US" sz="1900" i="1" dirty="0" smtClean="0">
                <a:latin typeface="Calibri" panose="020F0502020204030204" pitchFamily="34" charset="0"/>
                <a:cs typeface="Calibri" panose="020F0502020204030204" pitchFamily="34" charset="0"/>
              </a:rPr>
              <a:t> (</a:t>
            </a:r>
            <a:r>
              <a:rPr lang="en-US" sz="1900" i="1" dirty="0" err="1" smtClean="0">
                <a:latin typeface="Calibri" panose="020F0502020204030204" pitchFamily="34" charset="0"/>
                <a:cs typeface="Calibri" panose="020F0502020204030204" pitchFamily="34" charset="0"/>
              </a:rPr>
              <a:t>adj</a:t>
            </a:r>
            <a:r>
              <a:rPr lang="en-US" sz="1900" i="1" dirty="0" smtClean="0">
                <a:latin typeface="Calibri" panose="020F0502020204030204" pitchFamily="34" charset="0"/>
                <a:cs typeface="Calibri" panose="020F0502020204030204" pitchFamily="34" charset="0"/>
              </a:rPr>
              <a:t>)</a:t>
            </a:r>
            <a:r>
              <a:rPr lang="en-US" dirty="0"/>
              <a:t> </a:t>
            </a:r>
            <a:r>
              <a:rPr lang="en-US" sz="1900" dirty="0"/>
              <a:t>/ˈ</a:t>
            </a:r>
            <a:r>
              <a:rPr lang="en-US" sz="1900" dirty="0" err="1"/>
              <a:t>riːdʒənl</a:t>
            </a:r>
            <a:r>
              <a:rPr lang="en-US" sz="1900" dirty="0" smtClean="0"/>
              <a:t>/:</a:t>
            </a:r>
          </a:p>
          <a:p>
            <a:pPr marL="0" indent="0">
              <a:buNone/>
            </a:pPr>
            <a:r>
              <a:rPr lang="en-US" sz="1900" dirty="0"/>
              <a:t> </a:t>
            </a:r>
            <a:r>
              <a:rPr lang="en-US" sz="1900" dirty="0" smtClean="0"/>
              <a:t> Ex. </a:t>
            </a:r>
            <a:r>
              <a:rPr lang="en-US" sz="1900" i="1" dirty="0" smtClean="0"/>
              <a:t>My brother is working for a </a:t>
            </a:r>
            <a:r>
              <a:rPr lang="en-US" sz="1900" i="1" u="sng" dirty="0" smtClean="0">
                <a:solidFill>
                  <a:srgbClr val="FF0000"/>
                </a:solidFill>
              </a:rPr>
              <a:t>regional</a:t>
            </a:r>
            <a:r>
              <a:rPr lang="en-US" sz="1900" i="1" dirty="0" smtClean="0"/>
              <a:t> newspaper.</a:t>
            </a:r>
            <a:endParaRPr lang="en-US" sz="1900" i="1" dirty="0"/>
          </a:p>
        </p:txBody>
      </p:sp>
      <p:sp>
        <p:nvSpPr>
          <p:cNvPr id="6" name="TextBox 5">
            <a:extLst>
              <a:ext uri="{FF2B5EF4-FFF2-40B4-BE49-F238E27FC236}">
                <a16:creationId xmlns:a16="http://schemas.microsoft.com/office/drawing/2014/main" id="{7A091F54-CF37-435D-BC8E-C9B1064DF864}"/>
              </a:ext>
            </a:extLst>
          </p:cNvPr>
          <p:cNvSpPr txBox="1"/>
          <p:nvPr/>
        </p:nvSpPr>
        <p:spPr>
          <a:xfrm>
            <a:off x="6929991" y="222352"/>
            <a:ext cx="4535557" cy="384721"/>
          </a:xfrm>
          <a:prstGeom prst="rect">
            <a:avLst/>
          </a:prstGeom>
          <a:noFill/>
        </p:spPr>
        <p:txBody>
          <a:bodyPr wrap="square" rtlCol="0">
            <a:spAutoFit/>
          </a:bodyPr>
          <a:lstStyle/>
          <a:p>
            <a:r>
              <a:rPr lang="en-US" sz="1900" b="0" i="0" dirty="0">
                <a:solidFill>
                  <a:srgbClr val="333333"/>
                </a:solidFill>
                <a:effectLst/>
              </a:rPr>
              <a:t>the total number of people who live there</a:t>
            </a:r>
            <a:endParaRPr lang="en-US" sz="1900" dirty="0"/>
          </a:p>
        </p:txBody>
      </p:sp>
      <p:sp>
        <p:nvSpPr>
          <p:cNvPr id="8" name="TextBox 7">
            <a:extLst>
              <a:ext uri="{FF2B5EF4-FFF2-40B4-BE49-F238E27FC236}">
                <a16:creationId xmlns:a16="http://schemas.microsoft.com/office/drawing/2014/main" id="{5C1E3F51-5BE8-4B94-B4AA-BF19FF3FF12B}"/>
              </a:ext>
            </a:extLst>
          </p:cNvPr>
          <p:cNvSpPr txBox="1"/>
          <p:nvPr/>
        </p:nvSpPr>
        <p:spPr>
          <a:xfrm>
            <a:off x="3190966" y="1086383"/>
            <a:ext cx="6681454" cy="384721"/>
          </a:xfrm>
          <a:prstGeom prst="rect">
            <a:avLst/>
          </a:prstGeom>
          <a:noFill/>
        </p:spPr>
        <p:txBody>
          <a:bodyPr wrap="square" rtlCol="0">
            <a:spAutoFit/>
          </a:bodyPr>
          <a:lstStyle/>
          <a:p>
            <a:pPr marL="342900" indent="-342900">
              <a:buFont typeface="Wingdings" panose="05000000000000000000" pitchFamily="2" charset="2"/>
              <a:buChar char="q"/>
            </a:pPr>
            <a:r>
              <a:rPr lang="en-US" sz="1900" dirty="0"/>
              <a:t>to live in an area and form its population, inhabit </a:t>
            </a:r>
            <a:r>
              <a:rPr lang="en-US" dirty="0"/>
              <a:t>/</a:t>
            </a:r>
            <a:r>
              <a:rPr lang="en-US" dirty="0" err="1"/>
              <a:t>ɪnˈhæbɪt</a:t>
            </a:r>
            <a:r>
              <a:rPr lang="en-US" dirty="0"/>
              <a:t>/</a:t>
            </a:r>
            <a:endParaRPr lang="en-US" sz="1900" dirty="0"/>
          </a:p>
        </p:txBody>
      </p:sp>
      <p:sp>
        <p:nvSpPr>
          <p:cNvPr id="9" name="TextBox 8">
            <a:extLst>
              <a:ext uri="{FF2B5EF4-FFF2-40B4-BE49-F238E27FC236}">
                <a16:creationId xmlns:a16="http://schemas.microsoft.com/office/drawing/2014/main" id="{9C0B6BF6-C58A-4F68-9388-9CEF7D284014}"/>
              </a:ext>
            </a:extLst>
          </p:cNvPr>
          <p:cNvSpPr txBox="1"/>
          <p:nvPr/>
        </p:nvSpPr>
        <p:spPr>
          <a:xfrm>
            <a:off x="3225388" y="1808981"/>
            <a:ext cx="5829048" cy="369332"/>
          </a:xfrm>
          <a:prstGeom prst="rect">
            <a:avLst/>
          </a:prstGeom>
          <a:noFill/>
        </p:spPr>
        <p:txBody>
          <a:bodyPr wrap="square" rtlCol="0">
            <a:spAutoFit/>
          </a:bodyPr>
          <a:lstStyle/>
          <a:p>
            <a:pPr marL="342900" indent="-342900">
              <a:buFont typeface="Wingdings" panose="05000000000000000000" pitchFamily="2" charset="2"/>
              <a:buChar char="q"/>
            </a:pPr>
            <a:r>
              <a:rPr lang="en-US" dirty="0"/>
              <a:t> to move people or animals to an area to live there</a:t>
            </a:r>
            <a:endParaRPr lang="en-US" sz="1900" dirty="0"/>
          </a:p>
        </p:txBody>
      </p:sp>
      <p:sp>
        <p:nvSpPr>
          <p:cNvPr id="13" name="TextBox 12">
            <a:extLst>
              <a:ext uri="{FF2B5EF4-FFF2-40B4-BE49-F238E27FC236}">
                <a16:creationId xmlns:a16="http://schemas.microsoft.com/office/drawing/2014/main" id="{C8BF5124-9BF3-4C96-9F42-45FD3EE07155}"/>
              </a:ext>
            </a:extLst>
          </p:cNvPr>
          <p:cNvSpPr txBox="1"/>
          <p:nvPr/>
        </p:nvSpPr>
        <p:spPr>
          <a:xfrm>
            <a:off x="2669056" y="2630801"/>
            <a:ext cx="9500462" cy="384721"/>
          </a:xfrm>
          <a:prstGeom prst="rect">
            <a:avLst/>
          </a:prstGeom>
          <a:noFill/>
        </p:spPr>
        <p:txBody>
          <a:bodyPr wrap="square" rtlCol="0">
            <a:spAutoFit/>
          </a:bodyPr>
          <a:lstStyle/>
          <a:p>
            <a:r>
              <a:rPr lang="en-US" sz="1900" b="0" i="0" dirty="0">
                <a:solidFill>
                  <a:srgbClr val="6F6F6F"/>
                </a:solidFill>
                <a:effectLst/>
              </a:rPr>
              <a:t>[usually before noun]</a:t>
            </a:r>
            <a:r>
              <a:rPr lang="en-US" sz="1900" b="0" i="0" dirty="0">
                <a:solidFill>
                  <a:srgbClr val="333333"/>
                </a:solidFill>
                <a:effectLst/>
              </a:rPr>
              <a:t> agreed to, said, done, etc. by somebody who is in a position of authority</a:t>
            </a:r>
            <a:endParaRPr lang="en-US" sz="1900" dirty="0"/>
          </a:p>
        </p:txBody>
      </p:sp>
      <p:sp>
        <p:nvSpPr>
          <p:cNvPr id="14" name="TextBox 13">
            <a:extLst>
              <a:ext uri="{FF2B5EF4-FFF2-40B4-BE49-F238E27FC236}">
                <a16:creationId xmlns:a16="http://schemas.microsoft.com/office/drawing/2014/main" id="{D086E942-B7D3-4463-9D7F-DC37654C4B3C}"/>
              </a:ext>
            </a:extLst>
          </p:cNvPr>
          <p:cNvSpPr txBox="1"/>
          <p:nvPr/>
        </p:nvSpPr>
        <p:spPr>
          <a:xfrm>
            <a:off x="3190966" y="3000977"/>
            <a:ext cx="6216505" cy="369332"/>
          </a:xfrm>
          <a:prstGeom prst="rect">
            <a:avLst/>
          </a:prstGeom>
          <a:noFill/>
        </p:spPr>
        <p:txBody>
          <a:bodyPr wrap="square" rtlCol="0">
            <a:spAutoFit/>
          </a:bodyPr>
          <a:lstStyle/>
          <a:p>
            <a:r>
              <a:rPr lang="en-US" dirty="0"/>
              <a:t>publicly and by somebody who is in a position of authority</a:t>
            </a:r>
            <a:endParaRPr lang="en-US" sz="1900" dirty="0"/>
          </a:p>
        </p:txBody>
      </p:sp>
      <p:sp>
        <p:nvSpPr>
          <p:cNvPr id="19" name="TextBox 18">
            <a:extLst>
              <a:ext uri="{FF2B5EF4-FFF2-40B4-BE49-F238E27FC236}">
                <a16:creationId xmlns:a16="http://schemas.microsoft.com/office/drawing/2014/main" id="{7BFAD3D5-D615-42B8-8C7A-8E978C23C5B5}"/>
              </a:ext>
            </a:extLst>
          </p:cNvPr>
          <p:cNvSpPr txBox="1"/>
          <p:nvPr/>
        </p:nvSpPr>
        <p:spPr>
          <a:xfrm>
            <a:off x="3040241" y="3522720"/>
            <a:ext cx="9001034" cy="646331"/>
          </a:xfrm>
          <a:prstGeom prst="rect">
            <a:avLst/>
          </a:prstGeom>
          <a:noFill/>
        </p:spPr>
        <p:txBody>
          <a:bodyPr wrap="square" rtlCol="0">
            <a:spAutoFit/>
          </a:bodyPr>
          <a:lstStyle/>
          <a:p>
            <a:r>
              <a:rPr lang="en-US" dirty="0"/>
              <a:t>[uncountable] the belief in the existence of a god or gods, and the activities that are connected with the </a:t>
            </a:r>
            <a:r>
              <a:rPr lang="en-US" dirty="0">
                <a:hlinkClick r:id="rId2" tooltip="worship definition"/>
              </a:rPr>
              <a:t>worship</a:t>
            </a:r>
            <a:r>
              <a:rPr lang="en-US" dirty="0"/>
              <a:t> of them, or in the teachings of a spiritual leader</a:t>
            </a:r>
            <a:endParaRPr lang="en-US" sz="1900" dirty="0"/>
          </a:p>
        </p:txBody>
      </p:sp>
      <p:sp>
        <p:nvSpPr>
          <p:cNvPr id="20" name="TextBox 19">
            <a:extLst>
              <a:ext uri="{FF2B5EF4-FFF2-40B4-BE49-F238E27FC236}">
                <a16:creationId xmlns:a16="http://schemas.microsoft.com/office/drawing/2014/main" id="{2EB97D4E-E60A-4B51-A51C-340C57C01B05}"/>
              </a:ext>
            </a:extLst>
          </p:cNvPr>
          <p:cNvSpPr txBox="1"/>
          <p:nvPr/>
        </p:nvSpPr>
        <p:spPr>
          <a:xfrm>
            <a:off x="3199817" y="4314814"/>
            <a:ext cx="7175715" cy="384721"/>
          </a:xfrm>
          <a:prstGeom prst="rect">
            <a:avLst/>
          </a:prstGeom>
          <a:noFill/>
        </p:spPr>
        <p:txBody>
          <a:bodyPr wrap="square" rtlCol="0">
            <a:spAutoFit/>
          </a:bodyPr>
          <a:lstStyle/>
          <a:p>
            <a:r>
              <a:rPr lang="en-US" sz="1900" dirty="0"/>
              <a:t>[only before noun] connected with religion or with a particular religion</a:t>
            </a:r>
          </a:p>
        </p:txBody>
      </p:sp>
      <p:sp>
        <p:nvSpPr>
          <p:cNvPr id="15" name="TextBox 14">
            <a:extLst>
              <a:ext uri="{FF2B5EF4-FFF2-40B4-BE49-F238E27FC236}">
                <a16:creationId xmlns:a16="http://schemas.microsoft.com/office/drawing/2014/main" id="{2EB97D4E-E60A-4B51-A51C-340C57C01B05}"/>
              </a:ext>
            </a:extLst>
          </p:cNvPr>
          <p:cNvSpPr txBox="1"/>
          <p:nvPr/>
        </p:nvSpPr>
        <p:spPr>
          <a:xfrm>
            <a:off x="2811027" y="4743808"/>
            <a:ext cx="7175715" cy="384721"/>
          </a:xfrm>
          <a:prstGeom prst="rect">
            <a:avLst/>
          </a:prstGeom>
          <a:noFill/>
        </p:spPr>
        <p:txBody>
          <a:bodyPr wrap="square" rtlCol="0">
            <a:spAutoFit/>
          </a:bodyPr>
          <a:lstStyle/>
          <a:p>
            <a:r>
              <a:rPr lang="en-US" dirty="0"/>
              <a:t> </a:t>
            </a:r>
            <a:r>
              <a:rPr lang="en-US" sz="1900" dirty="0"/>
              <a:t>a large area of land, usually without exact limits or borders</a:t>
            </a:r>
          </a:p>
        </p:txBody>
      </p:sp>
      <p:sp>
        <p:nvSpPr>
          <p:cNvPr id="2" name="TextBox 1"/>
          <p:cNvSpPr txBox="1"/>
          <p:nvPr/>
        </p:nvSpPr>
        <p:spPr>
          <a:xfrm>
            <a:off x="3309300" y="5658766"/>
            <a:ext cx="2689412" cy="384721"/>
          </a:xfrm>
          <a:prstGeom prst="rect">
            <a:avLst/>
          </a:prstGeom>
          <a:noFill/>
        </p:spPr>
        <p:txBody>
          <a:bodyPr wrap="square" rtlCol="0">
            <a:spAutoFit/>
          </a:bodyPr>
          <a:lstStyle/>
          <a:p>
            <a:r>
              <a:rPr lang="en-US" sz="1900" dirty="0"/>
              <a:t>of or relating to a region</a:t>
            </a:r>
          </a:p>
        </p:txBody>
      </p:sp>
    </p:spTree>
    <p:extLst>
      <p:ext uri="{BB962C8B-B14F-4D97-AF65-F5344CB8AC3E}">
        <p14:creationId xmlns:p14="http://schemas.microsoft.com/office/powerpoint/2010/main" val="2951736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barn(inVertical)">
                                      <p:cBhvr>
                                        <p:cTn id="15" dur="500"/>
                                        <p:tgtEl>
                                          <p:spTgt spid="3">
                                            <p:txEl>
                                              <p:pRg st="1" end="1"/>
                                            </p:txEl>
                                          </p:spTgt>
                                        </p:tgtEl>
                                      </p:cBhvr>
                                    </p:animEffect>
                                  </p:childTnLst>
                                </p:cTn>
                              </p:par>
                            </p:childTnLst>
                          </p:cTn>
                        </p:par>
                        <p:par>
                          <p:cTn id="16" fill="hold">
                            <p:stCondLst>
                              <p:cond delay="500"/>
                            </p:stCondLst>
                            <p:childTnLst>
                              <p:par>
                                <p:cTn id="17" presetID="16" presetClass="entr" presetSubtype="21"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barn(inVertical)">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barn(inVertical)">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par>
                                <p:cTn id="33" presetID="16" presetClass="entr" presetSubtype="21" fill="hold" nodeType="with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barn(inVertical)">
                                      <p:cBhvr>
                                        <p:cTn id="35" dur="500"/>
                                        <p:tgtEl>
                                          <p:spTgt spid="3">
                                            <p:txEl>
                                              <p:pRg st="5" end="5"/>
                                            </p:txEl>
                                          </p:spTgt>
                                        </p:tgtEl>
                                      </p:cBhvr>
                                    </p:animEffect>
                                  </p:childTnLst>
                                </p:cTn>
                              </p:par>
                            </p:childTnLst>
                          </p:cTn>
                        </p:par>
                        <p:par>
                          <p:cTn id="36" fill="hold">
                            <p:stCondLst>
                              <p:cond delay="500"/>
                            </p:stCondLst>
                            <p:childTnLst>
                              <p:par>
                                <p:cTn id="37" presetID="16" presetClass="entr" presetSubtype="21" fill="hold" nodeType="after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Effect transition="in" filter="barn(inVertical)">
                                      <p:cBhvr>
                                        <p:cTn id="39" dur="500"/>
                                        <p:tgtEl>
                                          <p:spTgt spid="3">
                                            <p:txEl>
                                              <p:pRg st="6" end="6"/>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barn(inVertical)">
                                      <p:cBhvr>
                                        <p:cTn id="44" dur="500"/>
                                        <p:tgtEl>
                                          <p:spTgt spid="13"/>
                                        </p:tgtEl>
                                      </p:cBhvr>
                                    </p:animEffect>
                                  </p:childTnLst>
                                </p:cTn>
                              </p:par>
                              <p:par>
                                <p:cTn id="45" presetID="16" presetClass="entr" presetSubtype="21" fill="hold" nodeType="with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barn(inVertical)">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barn(inVertical)">
                                      <p:cBhvr>
                                        <p:cTn id="52" dur="500"/>
                                        <p:tgtEl>
                                          <p:spTgt spid="14"/>
                                        </p:tgtEl>
                                      </p:cBhvr>
                                    </p:animEffect>
                                  </p:childTnLst>
                                </p:cTn>
                              </p:par>
                            </p:childTnLst>
                          </p:cTn>
                        </p:par>
                        <p:par>
                          <p:cTn id="53" fill="hold">
                            <p:stCondLst>
                              <p:cond delay="500"/>
                            </p:stCondLst>
                            <p:childTnLst>
                              <p:par>
                                <p:cTn id="54" presetID="16" presetClass="entr" presetSubtype="21" fill="hold" nodeType="after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barn(inVertical)">
                                      <p:cBhvr>
                                        <p:cTn id="56" dur="500"/>
                                        <p:tgtEl>
                                          <p:spTgt spid="3">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barn(inVertical)">
                                      <p:cBhvr>
                                        <p:cTn id="61" dur="500"/>
                                        <p:tgtEl>
                                          <p:spTgt spid="19"/>
                                        </p:tgtEl>
                                      </p:cBhvr>
                                    </p:animEffect>
                                  </p:childTnLst>
                                </p:cTn>
                              </p:par>
                            </p:childTnLst>
                          </p:cTn>
                        </p:par>
                        <p:par>
                          <p:cTn id="62" fill="hold">
                            <p:stCondLst>
                              <p:cond delay="500"/>
                            </p:stCondLst>
                            <p:childTnLst>
                              <p:par>
                                <p:cTn id="63" presetID="16" presetClass="entr" presetSubtype="21" fill="hold" nodeType="afterEffect">
                                  <p:stCondLst>
                                    <p:cond delay="0"/>
                                  </p:stCondLst>
                                  <p:childTnLst>
                                    <p:set>
                                      <p:cBhvr>
                                        <p:cTn id="64" dur="1" fill="hold">
                                          <p:stCondLst>
                                            <p:cond delay="0"/>
                                          </p:stCondLst>
                                        </p:cTn>
                                        <p:tgtEl>
                                          <p:spTgt spid="3">
                                            <p:txEl>
                                              <p:pRg st="10" end="10"/>
                                            </p:txEl>
                                          </p:spTgt>
                                        </p:tgtEl>
                                        <p:attrNameLst>
                                          <p:attrName>style.visibility</p:attrName>
                                        </p:attrNameLst>
                                      </p:cBhvr>
                                      <p:to>
                                        <p:strVal val="visible"/>
                                      </p:to>
                                    </p:set>
                                    <p:animEffect transition="in" filter="barn(inVertical)">
                                      <p:cBhvr>
                                        <p:cTn id="65" dur="500"/>
                                        <p:tgtEl>
                                          <p:spTgt spid="3">
                                            <p:txEl>
                                              <p:pRg st="10" end="10"/>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grpId="0" nodeType="click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barn(inVertical)">
                                      <p:cBhvr>
                                        <p:cTn id="70" dur="500"/>
                                        <p:tgtEl>
                                          <p:spTgt spid="20"/>
                                        </p:tgtEl>
                                      </p:cBhvr>
                                    </p:animEffect>
                                  </p:childTnLst>
                                </p:cTn>
                              </p:par>
                            </p:childTnLst>
                          </p:cTn>
                        </p:par>
                        <p:par>
                          <p:cTn id="71" fill="hold">
                            <p:stCondLst>
                              <p:cond delay="500"/>
                            </p:stCondLst>
                            <p:childTnLst>
                              <p:par>
                                <p:cTn id="72" presetID="16" presetClass="entr" presetSubtype="21" fill="hold" nodeType="afterEffect">
                                  <p:stCondLst>
                                    <p:cond delay="0"/>
                                  </p:stCondLst>
                                  <p:childTnLst>
                                    <p:set>
                                      <p:cBhvr>
                                        <p:cTn id="73" dur="1" fill="hold">
                                          <p:stCondLst>
                                            <p:cond delay="0"/>
                                          </p:stCondLst>
                                        </p:cTn>
                                        <p:tgtEl>
                                          <p:spTgt spid="3">
                                            <p:txEl>
                                              <p:pRg st="11" end="11"/>
                                            </p:txEl>
                                          </p:spTgt>
                                        </p:tgtEl>
                                        <p:attrNameLst>
                                          <p:attrName>style.visibility</p:attrName>
                                        </p:attrNameLst>
                                      </p:cBhvr>
                                      <p:to>
                                        <p:strVal val="visible"/>
                                      </p:to>
                                    </p:set>
                                    <p:animEffect transition="in" filter="barn(inVertical)">
                                      <p:cBhvr>
                                        <p:cTn id="74" dur="500"/>
                                        <p:tgtEl>
                                          <p:spTgt spid="3">
                                            <p:txEl>
                                              <p:pRg st="11" end="11"/>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barn(inVertical)">
                                      <p:cBhvr>
                                        <p:cTn id="79" dur="500"/>
                                        <p:tgtEl>
                                          <p:spTgt spid="15"/>
                                        </p:tgtEl>
                                      </p:cBhvr>
                                    </p:animEffect>
                                  </p:childTnLst>
                                </p:cTn>
                              </p:par>
                              <p:par>
                                <p:cTn id="80" presetID="16" presetClass="entr" presetSubtype="21" fill="hold" nodeType="withEffect">
                                  <p:stCondLst>
                                    <p:cond delay="0"/>
                                  </p:stCondLst>
                                  <p:childTnLst>
                                    <p:set>
                                      <p:cBhvr>
                                        <p:cTn id="81" dur="1" fill="hold">
                                          <p:stCondLst>
                                            <p:cond delay="0"/>
                                          </p:stCondLst>
                                        </p:cTn>
                                        <p:tgtEl>
                                          <p:spTgt spid="3">
                                            <p:txEl>
                                              <p:pRg st="12" end="12"/>
                                            </p:txEl>
                                          </p:spTgt>
                                        </p:tgtEl>
                                        <p:attrNameLst>
                                          <p:attrName>style.visibility</p:attrName>
                                        </p:attrNameLst>
                                      </p:cBhvr>
                                      <p:to>
                                        <p:strVal val="visible"/>
                                      </p:to>
                                    </p:set>
                                    <p:animEffect transition="in" filter="barn(inVertical)">
                                      <p:cBhvr>
                                        <p:cTn id="82" dur="500"/>
                                        <p:tgtEl>
                                          <p:spTgt spid="3">
                                            <p:txEl>
                                              <p:pRg st="12" end="12"/>
                                            </p:txEl>
                                          </p:spTgt>
                                        </p:tgtEl>
                                      </p:cBhvr>
                                    </p:animEffect>
                                  </p:childTnLst>
                                </p:cTn>
                              </p:par>
                            </p:childTnLst>
                          </p:cTn>
                        </p:par>
                        <p:par>
                          <p:cTn id="83" fill="hold">
                            <p:stCondLst>
                              <p:cond delay="500"/>
                            </p:stCondLst>
                            <p:childTnLst>
                              <p:par>
                                <p:cTn id="84" presetID="16" presetClass="entr" presetSubtype="21" fill="hold" nodeType="afterEffect">
                                  <p:stCondLst>
                                    <p:cond delay="0"/>
                                  </p:stCondLst>
                                  <p:childTnLst>
                                    <p:set>
                                      <p:cBhvr>
                                        <p:cTn id="85" dur="1" fill="hold">
                                          <p:stCondLst>
                                            <p:cond delay="0"/>
                                          </p:stCondLst>
                                        </p:cTn>
                                        <p:tgtEl>
                                          <p:spTgt spid="3">
                                            <p:txEl>
                                              <p:pRg st="13" end="13"/>
                                            </p:txEl>
                                          </p:spTgt>
                                        </p:tgtEl>
                                        <p:attrNameLst>
                                          <p:attrName>style.visibility</p:attrName>
                                        </p:attrNameLst>
                                      </p:cBhvr>
                                      <p:to>
                                        <p:strVal val="visible"/>
                                      </p:to>
                                    </p:set>
                                    <p:animEffect transition="in" filter="barn(inVertical)">
                                      <p:cBhvr>
                                        <p:cTn id="86" dur="500"/>
                                        <p:tgtEl>
                                          <p:spTgt spid="3">
                                            <p:txEl>
                                              <p:pRg st="13" end="13"/>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16" presetClass="entr" presetSubtype="21" fill="hold" grpId="0" nodeType="clickEffect">
                                  <p:stCondLst>
                                    <p:cond delay="0"/>
                                  </p:stCondLst>
                                  <p:childTnLst>
                                    <p:set>
                                      <p:cBhvr>
                                        <p:cTn id="90" dur="1" fill="hold">
                                          <p:stCondLst>
                                            <p:cond delay="0"/>
                                          </p:stCondLst>
                                        </p:cTn>
                                        <p:tgtEl>
                                          <p:spTgt spid="2"/>
                                        </p:tgtEl>
                                        <p:attrNameLst>
                                          <p:attrName>style.visibility</p:attrName>
                                        </p:attrNameLst>
                                      </p:cBhvr>
                                      <p:to>
                                        <p:strVal val="visible"/>
                                      </p:to>
                                    </p:set>
                                    <p:animEffect transition="in" filter="barn(inVertical)">
                                      <p:cBhvr>
                                        <p:cTn id="91" dur="500"/>
                                        <p:tgtEl>
                                          <p:spTgt spid="2"/>
                                        </p:tgtEl>
                                      </p:cBhvr>
                                    </p:animEffect>
                                  </p:childTnLst>
                                </p:cTn>
                              </p:par>
                              <p:par>
                                <p:cTn id="92" presetID="16" presetClass="entr" presetSubtype="21" fill="hold" nodeType="withEffect">
                                  <p:stCondLst>
                                    <p:cond delay="0"/>
                                  </p:stCondLst>
                                  <p:childTnLst>
                                    <p:set>
                                      <p:cBhvr>
                                        <p:cTn id="93" dur="1" fill="hold">
                                          <p:stCondLst>
                                            <p:cond delay="0"/>
                                          </p:stCondLst>
                                        </p:cTn>
                                        <p:tgtEl>
                                          <p:spTgt spid="3">
                                            <p:txEl>
                                              <p:pRg st="14" end="14"/>
                                            </p:txEl>
                                          </p:spTgt>
                                        </p:tgtEl>
                                        <p:attrNameLst>
                                          <p:attrName>style.visibility</p:attrName>
                                        </p:attrNameLst>
                                      </p:cBhvr>
                                      <p:to>
                                        <p:strVal val="visible"/>
                                      </p:to>
                                    </p:set>
                                    <p:animEffect transition="in" filter="barn(inVertical)">
                                      <p:cBhvr>
                                        <p:cTn id="94"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3" grpId="0"/>
      <p:bldP spid="14" grpId="0"/>
      <p:bldP spid="19" grpId="0"/>
      <p:bldP spid="20" grpId="0"/>
      <p:bldP spid="15"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3987F5-4DCE-423A-90F7-63762FBDD417}"/>
              </a:ext>
            </a:extLst>
          </p:cNvPr>
          <p:cNvSpPr>
            <a:spLocks noGrp="1"/>
          </p:cNvSpPr>
          <p:nvPr>
            <p:ph idx="1"/>
          </p:nvPr>
        </p:nvSpPr>
        <p:spPr>
          <a:xfrm>
            <a:off x="413289" y="216976"/>
            <a:ext cx="11716718" cy="5959987"/>
          </a:xfrm>
        </p:spPr>
        <p:txBody>
          <a:bodyPr>
            <a:normAutofit fontScale="92500" lnSpcReduction="10000"/>
          </a:bodyPr>
          <a:lstStyle/>
          <a:p>
            <a:pPr marL="0" indent="0">
              <a:buNone/>
            </a:pPr>
            <a:r>
              <a:rPr lang="en-US" sz="2000" dirty="0"/>
              <a:t>7</a:t>
            </a:r>
            <a:r>
              <a:rPr lang="en-US" sz="2000" dirty="0" smtClean="0"/>
              <a:t>. </a:t>
            </a:r>
            <a:r>
              <a:rPr lang="en-US" sz="1900" dirty="0"/>
              <a:t>Instruction (n) /</a:t>
            </a:r>
            <a:r>
              <a:rPr lang="en-US" sz="1900" dirty="0" err="1"/>
              <a:t>ɪnˈstrʌkʃn</a:t>
            </a:r>
            <a:r>
              <a:rPr lang="en-US" sz="1900" dirty="0"/>
              <a:t>/</a:t>
            </a:r>
          </a:p>
          <a:p>
            <a:pPr marL="0" indent="0">
              <a:buNone/>
            </a:pPr>
            <a:r>
              <a:rPr lang="en-US" sz="1900" dirty="0"/>
              <a:t>→ instruct</a:t>
            </a:r>
            <a:r>
              <a:rPr lang="en-US" sz="1900" b="1" dirty="0">
                <a:solidFill>
                  <a:srgbClr val="FF0000"/>
                </a:solidFill>
              </a:rPr>
              <a:t>ions</a:t>
            </a:r>
            <a:r>
              <a:rPr lang="en-US" sz="1900" dirty="0"/>
              <a:t> (n) from somebody/to somebody/ on doing something:</a:t>
            </a:r>
          </a:p>
          <a:p>
            <a:pPr marL="0" indent="0">
              <a:buNone/>
            </a:pPr>
            <a:r>
              <a:rPr lang="en-US" sz="1900" dirty="0"/>
              <a:t>→ instruct</a:t>
            </a:r>
            <a:r>
              <a:rPr lang="en-US" sz="1900" b="1" dirty="0">
                <a:solidFill>
                  <a:srgbClr val="FF0000"/>
                </a:solidFill>
              </a:rPr>
              <a:t>ion</a:t>
            </a:r>
            <a:r>
              <a:rPr lang="en-US" sz="1900" dirty="0"/>
              <a:t> (</a:t>
            </a:r>
            <a:r>
              <a:rPr lang="en-US" sz="1900" dirty="0" err="1"/>
              <a:t>u.n</a:t>
            </a:r>
            <a:r>
              <a:rPr lang="en-US" sz="1900" dirty="0"/>
              <a:t>):</a:t>
            </a:r>
          </a:p>
          <a:p>
            <a:pPr marL="0" indent="0">
              <a:buNone/>
            </a:pPr>
            <a:r>
              <a:rPr lang="en-US" sz="1900" dirty="0"/>
              <a:t>  Ex. </a:t>
            </a:r>
            <a:r>
              <a:rPr lang="en-US" sz="1900" b="0" i="1" dirty="0">
                <a:solidFill>
                  <a:srgbClr val="333333"/>
                </a:solidFill>
                <a:effectLst/>
              </a:rPr>
              <a:t>His </a:t>
            </a:r>
            <a:r>
              <a:rPr lang="en-US" sz="1900" b="0" i="1" u="sng" dirty="0">
                <a:solidFill>
                  <a:srgbClr val="FF0000"/>
                </a:solidFill>
                <a:effectLst/>
              </a:rPr>
              <a:t>instructions</a:t>
            </a:r>
            <a:r>
              <a:rPr lang="en-US" sz="1900" b="0" i="1" dirty="0">
                <a:solidFill>
                  <a:srgbClr val="333333"/>
                </a:solidFill>
                <a:effectLst/>
              </a:rPr>
              <a:t> to his staff were very clear.</a:t>
            </a:r>
          </a:p>
          <a:p>
            <a:pPr marL="0" indent="0">
              <a:buNone/>
            </a:pPr>
            <a:r>
              <a:rPr lang="en-US" sz="1900" i="1" dirty="0">
                <a:solidFill>
                  <a:srgbClr val="333333"/>
                </a:solidFill>
              </a:rPr>
              <a:t>        </a:t>
            </a:r>
            <a:r>
              <a:rPr lang="en-US" sz="1900" b="0" i="1" dirty="0">
                <a:solidFill>
                  <a:srgbClr val="333333"/>
                </a:solidFill>
                <a:effectLst/>
              </a:rPr>
              <a:t>She had no formal </a:t>
            </a:r>
            <a:r>
              <a:rPr lang="en-US" sz="1900" b="0" i="1" u="sng" dirty="0">
                <a:solidFill>
                  <a:srgbClr val="FF0000"/>
                </a:solidFill>
                <a:effectLst/>
              </a:rPr>
              <a:t>instruction</a:t>
            </a:r>
            <a:r>
              <a:rPr lang="en-US" sz="1900" b="0" i="1" dirty="0">
                <a:solidFill>
                  <a:srgbClr val="333333"/>
                </a:solidFill>
                <a:effectLst/>
              </a:rPr>
              <a:t> in music.</a:t>
            </a:r>
            <a:endParaRPr lang="en-US" sz="1900" dirty="0"/>
          </a:p>
          <a:p>
            <a:pPr marL="0" indent="0">
              <a:buNone/>
            </a:pPr>
            <a:r>
              <a:rPr lang="en-US" sz="1900" dirty="0"/>
              <a:t>→ instruct (v)/</a:t>
            </a:r>
            <a:r>
              <a:rPr lang="en-US" sz="1900" dirty="0" err="1"/>
              <a:t>ɪnˈstrʌkt</a:t>
            </a:r>
            <a:r>
              <a:rPr lang="en-US" sz="1900" dirty="0" smtClean="0"/>
              <a:t>/:</a:t>
            </a:r>
          </a:p>
          <a:p>
            <a:pPr marL="0" indent="0">
              <a:buNone/>
            </a:pPr>
            <a:r>
              <a:rPr lang="en-US" sz="1900" dirty="0"/>
              <a:t> </a:t>
            </a:r>
            <a:r>
              <a:rPr lang="en-US" sz="1900" dirty="0" smtClean="0"/>
              <a:t> Ex. </a:t>
            </a:r>
            <a:r>
              <a:rPr lang="en-US" sz="1900" i="1" dirty="0"/>
              <a:t>The letter </a:t>
            </a:r>
            <a:r>
              <a:rPr lang="en-US" sz="1900" i="1" u="sng" dirty="0">
                <a:solidFill>
                  <a:srgbClr val="FF0000"/>
                </a:solidFill>
              </a:rPr>
              <a:t>instructed </a:t>
            </a:r>
            <a:r>
              <a:rPr lang="en-US" sz="1900" i="1" dirty="0"/>
              <a:t>him to report to headquarters immediately.</a:t>
            </a:r>
            <a:r>
              <a:rPr lang="en-US" sz="1900" dirty="0" smtClean="0"/>
              <a:t> </a:t>
            </a:r>
          </a:p>
          <a:p>
            <a:pPr marL="0" indent="0">
              <a:buNone/>
            </a:pPr>
            <a:endParaRPr lang="en-US" sz="1900" dirty="0"/>
          </a:p>
          <a:p>
            <a:pPr marL="0" indent="0">
              <a:buNone/>
            </a:pPr>
            <a:r>
              <a:rPr lang="en-US" sz="1900" dirty="0" smtClean="0"/>
              <a:t>  Ex. </a:t>
            </a:r>
            <a:r>
              <a:rPr lang="en-US" sz="1900" i="1" dirty="0"/>
              <a:t>All our staff have been</a:t>
            </a:r>
            <a:r>
              <a:rPr lang="en-US" sz="1900" i="1" u="sng" dirty="0">
                <a:solidFill>
                  <a:srgbClr val="FF0000"/>
                </a:solidFill>
              </a:rPr>
              <a:t> instructed </a:t>
            </a:r>
            <a:r>
              <a:rPr lang="en-US" sz="1900" i="1" dirty="0"/>
              <a:t>in sign language.</a:t>
            </a:r>
          </a:p>
          <a:p>
            <a:pPr marL="0" indent="0">
              <a:buNone/>
            </a:pPr>
            <a:r>
              <a:rPr lang="en-US" sz="1900" dirty="0" smtClean="0">
                <a:latin typeface="Calibri" panose="020F0502020204030204" pitchFamily="34" charset="0"/>
                <a:cs typeface="Calibri" panose="020F0502020204030204" pitchFamily="34" charset="0"/>
              </a:rPr>
              <a:t>→ instruct</a:t>
            </a:r>
            <a:r>
              <a:rPr lang="en-US" sz="1900" b="1" dirty="0" smtClean="0">
                <a:solidFill>
                  <a:srgbClr val="FF0000"/>
                </a:solidFill>
                <a:latin typeface="Calibri" panose="020F0502020204030204" pitchFamily="34" charset="0"/>
                <a:cs typeface="Calibri" panose="020F0502020204030204" pitchFamily="34" charset="0"/>
              </a:rPr>
              <a:t>ion</a:t>
            </a:r>
            <a:r>
              <a:rPr lang="en-US" sz="1900" b="1" dirty="0" smtClean="0">
                <a:solidFill>
                  <a:schemeClr val="accent6">
                    <a:lumMod val="50000"/>
                  </a:schemeClr>
                </a:solidFill>
                <a:latin typeface="Calibri" panose="020F0502020204030204" pitchFamily="34" charset="0"/>
                <a:cs typeface="Calibri" panose="020F0502020204030204" pitchFamily="34" charset="0"/>
              </a:rPr>
              <a:t>al </a:t>
            </a:r>
            <a:r>
              <a:rPr lang="en-US" sz="1900" dirty="0" smtClean="0">
                <a:latin typeface="Calibri" panose="020F0502020204030204" pitchFamily="34" charset="0"/>
                <a:cs typeface="Calibri" panose="020F0502020204030204" pitchFamily="34" charset="0"/>
              </a:rPr>
              <a:t>(</a:t>
            </a:r>
            <a:r>
              <a:rPr lang="en-US" sz="1900" dirty="0" err="1" smtClean="0">
                <a:latin typeface="Calibri" panose="020F0502020204030204" pitchFamily="34" charset="0"/>
                <a:cs typeface="Calibri" panose="020F0502020204030204" pitchFamily="34" charset="0"/>
              </a:rPr>
              <a:t>adj</a:t>
            </a:r>
            <a:r>
              <a:rPr lang="en-US" sz="1900" dirty="0" smtClean="0">
                <a:latin typeface="Calibri" panose="020F0502020204030204" pitchFamily="34" charset="0"/>
                <a:cs typeface="Calibri" panose="020F0502020204030204" pitchFamily="34" charset="0"/>
              </a:rPr>
              <a:t>) </a:t>
            </a:r>
            <a:r>
              <a:rPr lang="en-US" sz="1900" dirty="0"/>
              <a:t>/</a:t>
            </a:r>
            <a:r>
              <a:rPr lang="en-US" sz="1900" dirty="0" err="1"/>
              <a:t>ɪnˈstrʌkʃənl</a:t>
            </a:r>
            <a:r>
              <a:rPr lang="en-US" sz="1900" dirty="0" smtClean="0"/>
              <a:t>/:</a:t>
            </a:r>
          </a:p>
          <a:p>
            <a:pPr marL="0" indent="0">
              <a:buNone/>
            </a:pPr>
            <a:r>
              <a:rPr lang="en-US" sz="1900" dirty="0"/>
              <a:t>8</a:t>
            </a:r>
            <a:r>
              <a:rPr lang="en-US" sz="1900" dirty="0" smtClean="0"/>
              <a:t>. Comp</a:t>
            </a:r>
            <a:r>
              <a:rPr lang="en-US" sz="1900" b="1" dirty="0" smtClean="0">
                <a:solidFill>
                  <a:srgbClr val="FF0000"/>
                </a:solidFill>
              </a:rPr>
              <a:t>u</a:t>
            </a:r>
            <a:r>
              <a:rPr lang="en-US" sz="1900" dirty="0" smtClean="0"/>
              <a:t>ls</a:t>
            </a:r>
            <a:r>
              <a:rPr lang="en-US" sz="1900" b="1" dirty="0" smtClean="0">
                <a:solidFill>
                  <a:srgbClr val="FF0000"/>
                </a:solidFill>
              </a:rPr>
              <a:t>ory</a:t>
            </a:r>
            <a:r>
              <a:rPr lang="en-US" sz="1900" dirty="0" smtClean="0"/>
              <a:t> (</a:t>
            </a:r>
            <a:r>
              <a:rPr lang="en-US" sz="1900" dirty="0" err="1" smtClean="0"/>
              <a:t>adj</a:t>
            </a:r>
            <a:r>
              <a:rPr lang="en-US" sz="1900" dirty="0" smtClean="0"/>
              <a:t>) </a:t>
            </a:r>
            <a:r>
              <a:rPr lang="en-US" sz="2100" dirty="0"/>
              <a:t>/</a:t>
            </a:r>
            <a:r>
              <a:rPr lang="en-US" sz="2100" dirty="0" err="1"/>
              <a:t>kəmˈpʌlsəri</a:t>
            </a:r>
            <a:r>
              <a:rPr lang="en-US" sz="2100" dirty="0"/>
              <a:t>/</a:t>
            </a:r>
            <a:r>
              <a:rPr lang="en-US" sz="2100" dirty="0" smtClean="0"/>
              <a:t>:</a:t>
            </a:r>
          </a:p>
          <a:p>
            <a:pPr marL="0" indent="0">
              <a:buNone/>
            </a:pPr>
            <a:r>
              <a:rPr lang="en-US" sz="1900" dirty="0"/>
              <a:t> </a:t>
            </a:r>
            <a:r>
              <a:rPr lang="en-US" sz="1900" dirty="0" smtClean="0"/>
              <a:t> Ex. </a:t>
            </a:r>
            <a:r>
              <a:rPr lang="en-US" sz="1900" i="1" dirty="0"/>
              <a:t>English is a </a:t>
            </a:r>
            <a:r>
              <a:rPr lang="en-US" sz="1900" i="1" u="sng" dirty="0">
                <a:solidFill>
                  <a:srgbClr val="FF0000"/>
                </a:solidFill>
              </a:rPr>
              <a:t>compulsory</a:t>
            </a:r>
            <a:r>
              <a:rPr lang="en-US" sz="1900" b="1" i="1" dirty="0"/>
              <a:t> subject</a:t>
            </a:r>
            <a:r>
              <a:rPr lang="en-US" sz="1900" i="1" dirty="0"/>
              <a:t> at this level</a:t>
            </a:r>
            <a:r>
              <a:rPr lang="en-US" i="1" dirty="0"/>
              <a:t>.</a:t>
            </a:r>
          </a:p>
          <a:p>
            <a:pPr marL="0" indent="0">
              <a:buNone/>
            </a:pPr>
            <a:r>
              <a:rPr lang="en-US" sz="1900" dirty="0" smtClean="0">
                <a:latin typeface="Calibri" panose="020F0502020204030204" pitchFamily="34" charset="0"/>
                <a:cs typeface="Calibri" panose="020F0502020204030204" pitchFamily="34" charset="0"/>
              </a:rPr>
              <a:t>→ compul</a:t>
            </a:r>
            <a:r>
              <a:rPr lang="en-US" sz="1900" b="1" dirty="0" smtClean="0">
                <a:solidFill>
                  <a:srgbClr val="FF0000"/>
                </a:solidFill>
                <a:latin typeface="Calibri" panose="020F0502020204030204" pitchFamily="34" charset="0"/>
                <a:cs typeface="Calibri" panose="020F0502020204030204" pitchFamily="34" charset="0"/>
              </a:rPr>
              <a:t>sion (n) </a:t>
            </a:r>
            <a:r>
              <a:rPr lang="en-US" sz="1900" dirty="0"/>
              <a:t>/</a:t>
            </a:r>
            <a:r>
              <a:rPr lang="en-US" sz="1900" dirty="0" err="1"/>
              <a:t>kəmˈpʌlʃn</a:t>
            </a:r>
            <a:r>
              <a:rPr lang="en-US" sz="1900" dirty="0" smtClean="0"/>
              <a:t>/</a:t>
            </a:r>
            <a:r>
              <a:rPr lang="en-US" sz="1900" b="1" dirty="0" smtClean="0">
                <a:solidFill>
                  <a:srgbClr val="FF0000"/>
                </a:solidFill>
                <a:latin typeface="Calibri" panose="020F0502020204030204" pitchFamily="34" charset="0"/>
                <a:cs typeface="Calibri" panose="020F0502020204030204" pitchFamily="34" charset="0"/>
              </a:rPr>
              <a:t>:</a:t>
            </a:r>
          </a:p>
          <a:p>
            <a:pPr marL="0" indent="0">
              <a:buNone/>
            </a:pPr>
            <a:r>
              <a:rPr lang="en-US" sz="1900" b="1" dirty="0">
                <a:solidFill>
                  <a:srgbClr val="FF0000"/>
                </a:solidFill>
                <a:latin typeface="Calibri" panose="020F0502020204030204" pitchFamily="34" charset="0"/>
                <a:cs typeface="Calibri" panose="020F0502020204030204" pitchFamily="34" charset="0"/>
              </a:rPr>
              <a:t> </a:t>
            </a:r>
            <a:r>
              <a:rPr lang="en-US" sz="1900" b="1" dirty="0" smtClean="0">
                <a:solidFill>
                  <a:srgbClr val="FF0000"/>
                </a:solidFill>
                <a:latin typeface="Calibri" panose="020F0502020204030204" pitchFamily="34" charset="0"/>
                <a:cs typeface="Calibri" panose="020F0502020204030204" pitchFamily="34" charset="0"/>
              </a:rPr>
              <a:t> Ex. </a:t>
            </a:r>
            <a:r>
              <a:rPr lang="en-US" sz="1900" i="1" dirty="0"/>
              <a:t>For many </a:t>
            </a:r>
            <a:r>
              <a:rPr lang="en-US" sz="1900" i="1" dirty="0" smtClean="0"/>
              <a:t>people,</a:t>
            </a:r>
            <a:r>
              <a:rPr lang="en-US" sz="1900" i="1" dirty="0"/>
              <a:t> </a:t>
            </a:r>
            <a:r>
              <a:rPr lang="en-US" sz="1900" i="1" dirty="0" smtClean="0"/>
              <a:t>dieting</a:t>
            </a:r>
            <a:r>
              <a:rPr lang="en-US" sz="1900" i="1" dirty="0"/>
              <a:t> is a </a:t>
            </a:r>
            <a:r>
              <a:rPr lang="en-US" sz="1900" i="1" u="sng" dirty="0">
                <a:solidFill>
                  <a:srgbClr val="FF0000"/>
                </a:solidFill>
              </a:rPr>
              <a:t>compulsion</a:t>
            </a:r>
            <a:r>
              <a:rPr lang="en-US" sz="1900" i="1" dirty="0"/>
              <a:t>.</a:t>
            </a:r>
            <a:endParaRPr lang="en-US" sz="1900" b="1" dirty="0" smtClean="0">
              <a:solidFill>
                <a:srgbClr val="FF0000"/>
              </a:solidFill>
              <a:latin typeface="Calibri" panose="020F0502020204030204" pitchFamily="34" charset="0"/>
              <a:cs typeface="Calibri" panose="020F0502020204030204" pitchFamily="34" charset="0"/>
            </a:endParaRPr>
          </a:p>
          <a:p>
            <a:pPr marL="0" indent="0">
              <a:buNone/>
            </a:pPr>
            <a:r>
              <a:rPr lang="en-US" sz="1900" dirty="0" smtClean="0">
                <a:latin typeface="Calibri" panose="020F0502020204030204" pitchFamily="34" charset="0"/>
                <a:cs typeface="Calibri" panose="020F0502020204030204" pitchFamily="34" charset="0"/>
              </a:rPr>
              <a:t>→ compel (v)</a:t>
            </a:r>
            <a:r>
              <a:rPr lang="en-US" dirty="0"/>
              <a:t> </a:t>
            </a:r>
            <a:r>
              <a:rPr lang="en-US" sz="1900" dirty="0"/>
              <a:t>/</a:t>
            </a:r>
            <a:r>
              <a:rPr lang="en-US" sz="1900" dirty="0" err="1" smtClean="0"/>
              <a:t>kəmˈ</a:t>
            </a:r>
            <a:r>
              <a:rPr lang="en-US" sz="1900" dirty="0" err="1"/>
              <a:t>pel</a:t>
            </a:r>
            <a:r>
              <a:rPr lang="en-US" sz="1900" dirty="0" smtClean="0"/>
              <a:t>/: </a:t>
            </a:r>
          </a:p>
          <a:p>
            <a:pPr marL="0" indent="0">
              <a:buNone/>
            </a:pPr>
            <a:r>
              <a:rPr lang="en-US" sz="1900" dirty="0"/>
              <a:t> </a:t>
            </a:r>
            <a:r>
              <a:rPr lang="en-US" sz="1900" dirty="0" smtClean="0"/>
              <a:t> Ex. </a:t>
            </a:r>
            <a:r>
              <a:rPr lang="en-US" sz="2100" i="1" dirty="0"/>
              <a:t>Last year ill health </a:t>
            </a:r>
            <a:r>
              <a:rPr lang="en-US" sz="2100" i="1" u="sng" dirty="0">
                <a:solidFill>
                  <a:srgbClr val="FF0000"/>
                </a:solidFill>
              </a:rPr>
              <a:t>compelled</a:t>
            </a:r>
            <a:r>
              <a:rPr lang="en-US" sz="2100" i="1" dirty="0"/>
              <a:t> his retirement.</a:t>
            </a:r>
            <a:endParaRPr lang="en-US" sz="2100" dirty="0"/>
          </a:p>
        </p:txBody>
      </p:sp>
      <p:sp>
        <p:nvSpPr>
          <p:cNvPr id="4" name="TextBox 3">
            <a:extLst>
              <a:ext uri="{FF2B5EF4-FFF2-40B4-BE49-F238E27FC236}">
                <a16:creationId xmlns:a16="http://schemas.microsoft.com/office/drawing/2014/main" id="{16A9E11E-F3FD-4A21-BFD5-FDB1343550EB}"/>
              </a:ext>
            </a:extLst>
          </p:cNvPr>
          <p:cNvSpPr txBox="1"/>
          <p:nvPr/>
        </p:nvSpPr>
        <p:spPr>
          <a:xfrm>
            <a:off x="7107686" y="558740"/>
            <a:ext cx="5084314" cy="646331"/>
          </a:xfrm>
          <a:prstGeom prst="rect">
            <a:avLst/>
          </a:prstGeom>
          <a:noFill/>
        </p:spPr>
        <p:txBody>
          <a:bodyPr wrap="square" rtlCol="0">
            <a:spAutoFit/>
          </a:bodyPr>
          <a:lstStyle/>
          <a:p>
            <a:pPr marL="285750" indent="-285750">
              <a:buFont typeface="Wingdings" panose="05000000000000000000" pitchFamily="2" charset="2"/>
              <a:buChar char="q"/>
            </a:pPr>
            <a:r>
              <a:rPr lang="en-US" dirty="0"/>
              <a:t> detailed information on how to do or use </a:t>
            </a:r>
          </a:p>
          <a:p>
            <a:r>
              <a:rPr lang="en-US" dirty="0"/>
              <a:t>something</a:t>
            </a:r>
            <a:endParaRPr lang="en-US" sz="1900" dirty="0"/>
          </a:p>
        </p:txBody>
      </p:sp>
      <p:sp>
        <p:nvSpPr>
          <p:cNvPr id="5" name="TextBox 4">
            <a:extLst>
              <a:ext uri="{FF2B5EF4-FFF2-40B4-BE49-F238E27FC236}">
                <a16:creationId xmlns:a16="http://schemas.microsoft.com/office/drawing/2014/main" id="{BC14A7A4-5DDA-4DF4-BC58-77D86F56CFFD}"/>
              </a:ext>
            </a:extLst>
          </p:cNvPr>
          <p:cNvSpPr txBox="1"/>
          <p:nvPr/>
        </p:nvSpPr>
        <p:spPr>
          <a:xfrm>
            <a:off x="2265765" y="899030"/>
            <a:ext cx="4535557" cy="369332"/>
          </a:xfrm>
          <a:prstGeom prst="rect">
            <a:avLst/>
          </a:prstGeom>
          <a:noFill/>
        </p:spPr>
        <p:txBody>
          <a:bodyPr wrap="square" rtlCol="0">
            <a:spAutoFit/>
          </a:bodyPr>
          <a:lstStyle/>
          <a:p>
            <a:pPr marL="285750" indent="-285750">
              <a:buFont typeface="Wingdings" panose="05000000000000000000" pitchFamily="2" charset="2"/>
              <a:buChar char="q"/>
            </a:pPr>
            <a:r>
              <a:rPr lang="en-US" dirty="0"/>
              <a:t>the act of teaching something to somebody</a:t>
            </a:r>
            <a:endParaRPr lang="en-US" sz="1900" dirty="0"/>
          </a:p>
        </p:txBody>
      </p:sp>
      <p:sp>
        <p:nvSpPr>
          <p:cNvPr id="2" name="Rectangle 1"/>
          <p:cNvSpPr/>
          <p:nvPr/>
        </p:nvSpPr>
        <p:spPr>
          <a:xfrm>
            <a:off x="3754560" y="3261424"/>
            <a:ext cx="3251468" cy="384721"/>
          </a:xfrm>
          <a:prstGeom prst="rect">
            <a:avLst/>
          </a:prstGeom>
        </p:spPr>
        <p:txBody>
          <a:bodyPr wrap="none">
            <a:spAutoFit/>
          </a:bodyPr>
          <a:lstStyle/>
          <a:p>
            <a:r>
              <a:rPr lang="en-US" sz="1900" dirty="0">
                <a:solidFill>
                  <a:srgbClr val="333333"/>
                </a:solidFill>
              </a:rPr>
              <a:t>that teaches people something</a:t>
            </a:r>
            <a:endParaRPr lang="en-US" sz="1900" dirty="0"/>
          </a:p>
        </p:txBody>
      </p:sp>
      <p:sp>
        <p:nvSpPr>
          <p:cNvPr id="6" name="TextBox 5">
            <a:extLst>
              <a:ext uri="{FF2B5EF4-FFF2-40B4-BE49-F238E27FC236}">
                <a16:creationId xmlns:a16="http://schemas.microsoft.com/office/drawing/2014/main" id="{39AB58E4-D85D-45B4-9619-4EA2BEDD65E5}"/>
              </a:ext>
            </a:extLst>
          </p:cNvPr>
          <p:cNvSpPr txBox="1"/>
          <p:nvPr/>
        </p:nvSpPr>
        <p:spPr>
          <a:xfrm>
            <a:off x="2793953" y="1905903"/>
            <a:ext cx="7385841" cy="384721"/>
          </a:xfrm>
          <a:prstGeom prst="rect">
            <a:avLst/>
          </a:prstGeom>
          <a:noFill/>
        </p:spPr>
        <p:txBody>
          <a:bodyPr wrap="square" rtlCol="0">
            <a:spAutoFit/>
          </a:bodyPr>
          <a:lstStyle/>
          <a:p>
            <a:pPr marL="285750" indent="-285750">
              <a:buFont typeface="Wingdings" panose="05000000000000000000" pitchFamily="2" charset="2"/>
              <a:buChar char="q"/>
            </a:pPr>
            <a:r>
              <a:rPr lang="en-US" sz="1900" dirty="0"/>
              <a:t>to tell somebody to do something, especially in a formal or official way</a:t>
            </a:r>
          </a:p>
        </p:txBody>
      </p:sp>
      <p:sp>
        <p:nvSpPr>
          <p:cNvPr id="7" name="TextBox 6">
            <a:extLst>
              <a:ext uri="{FF2B5EF4-FFF2-40B4-BE49-F238E27FC236}">
                <a16:creationId xmlns:a16="http://schemas.microsoft.com/office/drawing/2014/main" id="{03D1048C-F350-4FCF-ACCF-484CDC3C7015}"/>
              </a:ext>
            </a:extLst>
          </p:cNvPr>
          <p:cNvSpPr txBox="1"/>
          <p:nvPr/>
        </p:nvSpPr>
        <p:spPr>
          <a:xfrm>
            <a:off x="2819400" y="2614941"/>
            <a:ext cx="6904495" cy="384721"/>
          </a:xfrm>
          <a:prstGeom prst="rect">
            <a:avLst/>
          </a:prstGeom>
          <a:noFill/>
        </p:spPr>
        <p:txBody>
          <a:bodyPr wrap="square">
            <a:spAutoFit/>
          </a:bodyPr>
          <a:lstStyle/>
          <a:p>
            <a:pPr marL="342900" indent="-342900">
              <a:buFont typeface="Wingdings" panose="05000000000000000000" pitchFamily="2" charset="2"/>
              <a:buChar char="q"/>
            </a:pPr>
            <a:r>
              <a:rPr lang="en-US" sz="1900" b="0" i="0" dirty="0">
                <a:solidFill>
                  <a:srgbClr val="333333"/>
                </a:solidFill>
                <a:effectLst/>
              </a:rPr>
              <a:t>to teach somebody something, especially a practical skill</a:t>
            </a:r>
            <a:endParaRPr lang="en-US" sz="1900" dirty="0"/>
          </a:p>
        </p:txBody>
      </p:sp>
      <p:sp>
        <p:nvSpPr>
          <p:cNvPr id="8" name="TextBox 7"/>
          <p:cNvSpPr txBox="1"/>
          <p:nvPr/>
        </p:nvSpPr>
        <p:spPr>
          <a:xfrm>
            <a:off x="3799900" y="3687937"/>
            <a:ext cx="5094184" cy="384721"/>
          </a:xfrm>
          <a:prstGeom prst="rect">
            <a:avLst/>
          </a:prstGeom>
          <a:noFill/>
        </p:spPr>
        <p:txBody>
          <a:bodyPr wrap="square" rtlCol="0">
            <a:spAutoFit/>
          </a:bodyPr>
          <a:lstStyle/>
          <a:p>
            <a:r>
              <a:rPr lang="en-US" sz="1900" dirty="0"/>
              <a:t>that must be done because of a law or a rule</a:t>
            </a:r>
          </a:p>
        </p:txBody>
      </p:sp>
      <p:sp>
        <p:nvSpPr>
          <p:cNvPr id="9" name="TextBox 8"/>
          <p:cNvSpPr txBox="1"/>
          <p:nvPr/>
        </p:nvSpPr>
        <p:spPr>
          <a:xfrm>
            <a:off x="2967583" y="5184423"/>
            <a:ext cx="7519927" cy="369332"/>
          </a:xfrm>
          <a:prstGeom prst="rect">
            <a:avLst/>
          </a:prstGeom>
          <a:noFill/>
        </p:spPr>
        <p:txBody>
          <a:bodyPr wrap="square" rtlCol="0">
            <a:spAutoFit/>
          </a:bodyPr>
          <a:lstStyle/>
          <a:p>
            <a:r>
              <a:rPr lang="en-US" dirty="0"/>
              <a:t>to force somebody to do something; to make something necessary</a:t>
            </a:r>
            <a:endParaRPr lang="en-US" sz="1900" dirty="0"/>
          </a:p>
        </p:txBody>
      </p:sp>
      <p:sp>
        <p:nvSpPr>
          <p:cNvPr id="10" name="TextBox 9"/>
          <p:cNvSpPr txBox="1"/>
          <p:nvPr/>
        </p:nvSpPr>
        <p:spPr>
          <a:xfrm>
            <a:off x="3447826" y="4423266"/>
            <a:ext cx="8143538" cy="369332"/>
          </a:xfrm>
          <a:prstGeom prst="rect">
            <a:avLst/>
          </a:prstGeom>
          <a:noFill/>
        </p:spPr>
        <p:txBody>
          <a:bodyPr wrap="square" rtlCol="0">
            <a:spAutoFit/>
          </a:bodyPr>
          <a:lstStyle/>
          <a:p>
            <a:r>
              <a:rPr lang="en-US" dirty="0"/>
              <a:t>strong pressure that makes somebody do something that they do not want to do</a:t>
            </a:r>
            <a:endParaRPr lang="en-US" sz="1900" dirty="0"/>
          </a:p>
        </p:txBody>
      </p:sp>
    </p:spTree>
    <p:extLst>
      <p:ext uri="{BB962C8B-B14F-4D97-AF65-F5344CB8AC3E}">
        <p14:creationId xmlns:p14="http://schemas.microsoft.com/office/powerpoint/2010/main" val="41426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par>
                                <p:cTn id="24" presetID="16" presetClass="entr" presetSubtype="21" fill="hold" nodeType="with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Effect transition="in" filter="barn(inVertical)">
                                      <p:cBhvr>
                                        <p:cTn id="26" dur="500"/>
                                        <p:tgtEl>
                                          <p:spTgt spid="3">
                                            <p:txEl>
                                              <p:pRg st="3" end="3"/>
                                            </p:txEl>
                                          </p:spTgt>
                                        </p:tgtEl>
                                      </p:cBhvr>
                                    </p:animEffect>
                                  </p:childTnLst>
                                </p:cTn>
                              </p:par>
                              <p:par>
                                <p:cTn id="27" presetID="16" presetClass="entr" presetSubtype="21" fill="hold"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barn(inVertical)">
                                      <p:cBhvr>
                                        <p:cTn id="29" dur="500"/>
                                        <p:tgtEl>
                                          <p:spTgt spid="3">
                                            <p:txEl>
                                              <p:pRg st="4" end="4"/>
                                            </p:txEl>
                                          </p:spTgt>
                                        </p:tgtEl>
                                      </p:cBhvr>
                                    </p:animEffect>
                                  </p:childTnLst>
                                </p:cTn>
                              </p:par>
                            </p:childTnLst>
                          </p:cTn>
                        </p:par>
                        <p:par>
                          <p:cTn id="30" fill="hold">
                            <p:stCondLst>
                              <p:cond delay="500"/>
                            </p:stCondLst>
                            <p:childTnLst>
                              <p:par>
                                <p:cTn id="31" presetID="16" presetClass="entr" presetSubtype="21" fill="hold" nodeType="after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barn(inVertical)">
                                      <p:cBhvr>
                                        <p:cTn id="33" dur="500"/>
                                        <p:tgtEl>
                                          <p:spTgt spid="3">
                                            <p:txEl>
                                              <p:pRg st="5" end="5"/>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barn(inVertical)">
                                      <p:cBhvr>
                                        <p:cTn id="38" dur="500"/>
                                        <p:tgtEl>
                                          <p:spTgt spid="6"/>
                                        </p:tgtEl>
                                      </p:cBhvr>
                                    </p:animEffect>
                                  </p:childTnLst>
                                </p:cTn>
                              </p:par>
                            </p:childTnLst>
                          </p:cTn>
                        </p:par>
                        <p:par>
                          <p:cTn id="39" fill="hold">
                            <p:stCondLst>
                              <p:cond delay="500"/>
                            </p:stCondLst>
                            <p:childTnLst>
                              <p:par>
                                <p:cTn id="40" presetID="16" presetClass="entr" presetSubtype="21" fill="hold" nodeType="after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barn(inVertical)">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barn(inVertical)">
                                      <p:cBhvr>
                                        <p:cTn id="47" dur="500"/>
                                        <p:tgtEl>
                                          <p:spTgt spid="7"/>
                                        </p:tgtEl>
                                      </p:cBhvr>
                                    </p:animEffect>
                                  </p:childTnLst>
                                </p:cTn>
                              </p:par>
                            </p:childTnLst>
                          </p:cTn>
                        </p:par>
                        <p:par>
                          <p:cTn id="48" fill="hold">
                            <p:stCondLst>
                              <p:cond delay="500"/>
                            </p:stCondLst>
                            <p:childTnLst>
                              <p:par>
                                <p:cTn id="49" presetID="16" presetClass="entr" presetSubtype="21" fill="hold" nodeType="afterEffect">
                                  <p:stCondLst>
                                    <p:cond delay="0"/>
                                  </p:stCondLst>
                                  <p:childTnLst>
                                    <p:set>
                                      <p:cBhvr>
                                        <p:cTn id="50" dur="1" fill="hold">
                                          <p:stCondLst>
                                            <p:cond delay="0"/>
                                          </p:stCondLst>
                                        </p:cTn>
                                        <p:tgtEl>
                                          <p:spTgt spid="3">
                                            <p:txEl>
                                              <p:pRg st="8" end="8"/>
                                            </p:txEl>
                                          </p:spTgt>
                                        </p:tgtEl>
                                        <p:attrNameLst>
                                          <p:attrName>style.visibility</p:attrName>
                                        </p:attrNameLst>
                                      </p:cBhvr>
                                      <p:to>
                                        <p:strVal val="visible"/>
                                      </p:to>
                                    </p:set>
                                    <p:animEffect transition="in" filter="barn(inVertical)">
                                      <p:cBhvr>
                                        <p:cTn id="51" dur="500"/>
                                        <p:tgtEl>
                                          <p:spTgt spid="3">
                                            <p:txEl>
                                              <p:pRg st="8" end="8"/>
                                            </p:txEl>
                                          </p:spTgt>
                                        </p:tgtEl>
                                      </p:cBhvr>
                                    </p:animEffect>
                                  </p:childTnLst>
                                </p:cTn>
                              </p:par>
                            </p:childTnLst>
                          </p:cTn>
                        </p:par>
                        <p:par>
                          <p:cTn id="52" fill="hold">
                            <p:stCondLst>
                              <p:cond delay="1000"/>
                            </p:stCondLst>
                            <p:childTnLst>
                              <p:par>
                                <p:cTn id="53" presetID="16" presetClass="entr" presetSubtype="21" fill="hold" nodeType="afterEffect">
                                  <p:stCondLst>
                                    <p:cond delay="0"/>
                                  </p:stCondLst>
                                  <p:childTnLst>
                                    <p:set>
                                      <p:cBhvr>
                                        <p:cTn id="54" dur="1" fill="hold">
                                          <p:stCondLst>
                                            <p:cond delay="0"/>
                                          </p:stCondLst>
                                        </p:cTn>
                                        <p:tgtEl>
                                          <p:spTgt spid="3">
                                            <p:txEl>
                                              <p:pRg st="9" end="9"/>
                                            </p:txEl>
                                          </p:spTgt>
                                        </p:tgtEl>
                                        <p:attrNameLst>
                                          <p:attrName>style.visibility</p:attrName>
                                        </p:attrNameLst>
                                      </p:cBhvr>
                                      <p:to>
                                        <p:strVal val="visible"/>
                                      </p:to>
                                    </p:set>
                                    <p:animEffect transition="in" filter="barn(inVertical)">
                                      <p:cBhvr>
                                        <p:cTn id="55" dur="500"/>
                                        <p:tgtEl>
                                          <p:spTgt spid="3">
                                            <p:txEl>
                                              <p:pRg st="9" end="9"/>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barn(inVertical)">
                                      <p:cBhvr>
                                        <p:cTn id="60" dur="500"/>
                                        <p:tgtEl>
                                          <p:spTgt spid="2"/>
                                        </p:tgtEl>
                                      </p:cBhvr>
                                    </p:animEffect>
                                  </p:childTnLst>
                                </p:cTn>
                              </p:par>
                            </p:childTnLst>
                          </p:cTn>
                        </p:par>
                        <p:par>
                          <p:cTn id="61" fill="hold">
                            <p:stCondLst>
                              <p:cond delay="500"/>
                            </p:stCondLst>
                            <p:childTnLst>
                              <p:par>
                                <p:cTn id="62" presetID="16" presetClass="entr" presetSubtype="21" fill="hold" nodeType="after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barn(inVertical)">
                                      <p:cBhvr>
                                        <p:cTn id="64" dur="500"/>
                                        <p:tgtEl>
                                          <p:spTgt spid="3">
                                            <p:txEl>
                                              <p:pRg st="10" end="1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8"/>
                                        </p:tgtEl>
                                        <p:attrNameLst>
                                          <p:attrName>style.visibility</p:attrName>
                                        </p:attrNameLst>
                                      </p:cBhvr>
                                      <p:to>
                                        <p:strVal val="visible"/>
                                      </p:to>
                                    </p:set>
                                    <p:animEffect transition="in" filter="barn(inVertical)">
                                      <p:cBhvr>
                                        <p:cTn id="69" dur="500"/>
                                        <p:tgtEl>
                                          <p:spTgt spid="8"/>
                                        </p:tgtEl>
                                      </p:cBhvr>
                                    </p:animEffect>
                                  </p:childTnLst>
                                </p:cTn>
                              </p:par>
                            </p:childTnLst>
                          </p:cTn>
                        </p:par>
                        <p:par>
                          <p:cTn id="70" fill="hold">
                            <p:stCondLst>
                              <p:cond delay="500"/>
                            </p:stCondLst>
                            <p:childTnLst>
                              <p:par>
                                <p:cTn id="71" presetID="16" presetClass="entr" presetSubtype="21" fill="hold" nodeType="after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Effect transition="in" filter="barn(inVertical)">
                                      <p:cBhvr>
                                        <p:cTn id="73" dur="500"/>
                                        <p:tgtEl>
                                          <p:spTgt spid="3">
                                            <p:txEl>
                                              <p:pRg st="11" end="11"/>
                                            </p:txEl>
                                          </p:spTgt>
                                        </p:tgtEl>
                                      </p:cBhvr>
                                    </p:animEffect>
                                  </p:childTnLst>
                                </p:cTn>
                              </p:par>
                            </p:childTnLst>
                          </p:cTn>
                        </p:par>
                        <p:par>
                          <p:cTn id="74" fill="hold">
                            <p:stCondLst>
                              <p:cond delay="1000"/>
                            </p:stCondLst>
                            <p:childTnLst>
                              <p:par>
                                <p:cTn id="75" presetID="16" presetClass="entr" presetSubtype="21" fill="hold" nodeType="afterEffect">
                                  <p:stCondLst>
                                    <p:cond delay="0"/>
                                  </p:stCondLst>
                                  <p:childTnLst>
                                    <p:set>
                                      <p:cBhvr>
                                        <p:cTn id="76" dur="1" fill="hold">
                                          <p:stCondLst>
                                            <p:cond delay="0"/>
                                          </p:stCondLst>
                                        </p:cTn>
                                        <p:tgtEl>
                                          <p:spTgt spid="3">
                                            <p:txEl>
                                              <p:pRg st="12" end="12"/>
                                            </p:txEl>
                                          </p:spTgt>
                                        </p:tgtEl>
                                        <p:attrNameLst>
                                          <p:attrName>style.visibility</p:attrName>
                                        </p:attrNameLst>
                                      </p:cBhvr>
                                      <p:to>
                                        <p:strVal val="visible"/>
                                      </p:to>
                                    </p:set>
                                    <p:animEffect transition="in" filter="barn(inVertical)">
                                      <p:cBhvr>
                                        <p:cTn id="77" dur="500"/>
                                        <p:tgtEl>
                                          <p:spTgt spid="3">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10"/>
                                        </p:tgtEl>
                                        <p:attrNameLst>
                                          <p:attrName>style.visibility</p:attrName>
                                        </p:attrNameLst>
                                      </p:cBhvr>
                                      <p:to>
                                        <p:strVal val="visible"/>
                                      </p:to>
                                    </p:set>
                                    <p:animEffect transition="in" filter="barn(inVertical)">
                                      <p:cBhvr>
                                        <p:cTn id="82" dur="500"/>
                                        <p:tgtEl>
                                          <p:spTgt spid="10"/>
                                        </p:tgtEl>
                                      </p:cBhvr>
                                    </p:animEffect>
                                  </p:childTnLst>
                                </p:cTn>
                              </p:par>
                            </p:childTnLst>
                          </p:cTn>
                        </p:par>
                        <p:par>
                          <p:cTn id="83" fill="hold">
                            <p:stCondLst>
                              <p:cond delay="500"/>
                            </p:stCondLst>
                            <p:childTnLst>
                              <p:par>
                                <p:cTn id="84" presetID="16" presetClass="entr" presetSubtype="21" fill="hold" nodeType="afterEffect">
                                  <p:stCondLst>
                                    <p:cond delay="0"/>
                                  </p:stCondLst>
                                  <p:childTnLst>
                                    <p:set>
                                      <p:cBhvr>
                                        <p:cTn id="85" dur="1" fill="hold">
                                          <p:stCondLst>
                                            <p:cond delay="0"/>
                                          </p:stCondLst>
                                        </p:cTn>
                                        <p:tgtEl>
                                          <p:spTgt spid="3">
                                            <p:txEl>
                                              <p:pRg st="13" end="13"/>
                                            </p:txEl>
                                          </p:spTgt>
                                        </p:tgtEl>
                                        <p:attrNameLst>
                                          <p:attrName>style.visibility</p:attrName>
                                        </p:attrNameLst>
                                      </p:cBhvr>
                                      <p:to>
                                        <p:strVal val="visible"/>
                                      </p:to>
                                    </p:set>
                                    <p:animEffect transition="in" filter="barn(inVertical)">
                                      <p:cBhvr>
                                        <p:cTn id="86" dur="500"/>
                                        <p:tgtEl>
                                          <p:spTgt spid="3">
                                            <p:txEl>
                                              <p:pRg st="13" end="13"/>
                                            </p:txEl>
                                          </p:spTgt>
                                        </p:tgtEl>
                                      </p:cBhvr>
                                    </p:animEffect>
                                  </p:childTnLst>
                                </p:cTn>
                              </p:par>
                            </p:childTnLst>
                          </p:cTn>
                        </p:par>
                        <p:par>
                          <p:cTn id="87" fill="hold">
                            <p:stCondLst>
                              <p:cond delay="1000"/>
                            </p:stCondLst>
                            <p:childTnLst>
                              <p:par>
                                <p:cTn id="88" presetID="16" presetClass="entr" presetSubtype="21" fill="hold" nodeType="afterEffect">
                                  <p:stCondLst>
                                    <p:cond delay="0"/>
                                  </p:stCondLst>
                                  <p:childTnLst>
                                    <p:set>
                                      <p:cBhvr>
                                        <p:cTn id="89" dur="1" fill="hold">
                                          <p:stCondLst>
                                            <p:cond delay="0"/>
                                          </p:stCondLst>
                                        </p:cTn>
                                        <p:tgtEl>
                                          <p:spTgt spid="3">
                                            <p:txEl>
                                              <p:pRg st="14" end="14"/>
                                            </p:txEl>
                                          </p:spTgt>
                                        </p:tgtEl>
                                        <p:attrNameLst>
                                          <p:attrName>style.visibility</p:attrName>
                                        </p:attrNameLst>
                                      </p:cBhvr>
                                      <p:to>
                                        <p:strVal val="visible"/>
                                      </p:to>
                                    </p:set>
                                    <p:animEffect transition="in" filter="barn(inVertical)">
                                      <p:cBhvr>
                                        <p:cTn id="90" dur="500"/>
                                        <p:tgtEl>
                                          <p:spTgt spid="3">
                                            <p:txEl>
                                              <p:pRg st="14" end="14"/>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barn(inVertical)">
                                      <p:cBhvr>
                                        <p:cTn id="95" dur="500"/>
                                        <p:tgtEl>
                                          <p:spTgt spid="9"/>
                                        </p:tgtEl>
                                      </p:cBhvr>
                                    </p:animEffect>
                                  </p:childTnLst>
                                </p:cTn>
                              </p:par>
                              <p:par>
                                <p:cTn id="96" presetID="16" presetClass="entr" presetSubtype="21" fill="hold" nodeType="withEffect">
                                  <p:stCondLst>
                                    <p:cond delay="0"/>
                                  </p:stCondLst>
                                  <p:childTnLst>
                                    <p:set>
                                      <p:cBhvr>
                                        <p:cTn id="97" dur="1" fill="hold">
                                          <p:stCondLst>
                                            <p:cond delay="0"/>
                                          </p:stCondLst>
                                        </p:cTn>
                                        <p:tgtEl>
                                          <p:spTgt spid="3">
                                            <p:txEl>
                                              <p:pRg st="15" end="15"/>
                                            </p:txEl>
                                          </p:spTgt>
                                        </p:tgtEl>
                                        <p:attrNameLst>
                                          <p:attrName>style.visibility</p:attrName>
                                        </p:attrNameLst>
                                      </p:cBhvr>
                                      <p:to>
                                        <p:strVal val="visible"/>
                                      </p:to>
                                    </p:set>
                                    <p:animEffect transition="in" filter="barn(inVertical)">
                                      <p:cBhvr>
                                        <p:cTn id="98" dur="5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2" grpId="0"/>
      <p:bldP spid="6" grpId="0"/>
      <p:bldP spid="7" grpId="0"/>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4852" y="-11392"/>
            <a:ext cx="11553712" cy="699882"/>
          </a:xfrm>
        </p:spPr>
        <p:txBody>
          <a:bodyPr>
            <a:normAutofit fontScale="90000"/>
          </a:bodyPr>
          <a:lstStyle/>
          <a:p>
            <a:r>
              <a:rPr lang="en-US" sz="2800" b="1" dirty="0" smtClean="0">
                <a:solidFill>
                  <a:schemeClr val="accent5">
                    <a:lumMod val="75000"/>
                  </a:schemeClr>
                </a:solidFill>
              </a:rPr>
              <a:t>READ THE TEXT AND FILL IN THE TABLE WITH THE RIGHT INFORMATION ABOUT MALAYSIA.</a:t>
            </a:r>
            <a:endParaRPr lang="en-US" sz="2800" b="1" dirty="0">
              <a:solidFill>
                <a:schemeClr val="accent5">
                  <a:lumMod val="75000"/>
                </a:schemeClr>
              </a:solidFill>
            </a:endParaRPr>
          </a:p>
        </p:txBody>
      </p:sp>
      <p:sp>
        <p:nvSpPr>
          <p:cNvPr id="3" name="Content Placeholder 2"/>
          <p:cNvSpPr>
            <a:spLocks noGrp="1"/>
          </p:cNvSpPr>
          <p:nvPr>
            <p:ph idx="1"/>
          </p:nvPr>
        </p:nvSpPr>
        <p:spPr>
          <a:xfrm>
            <a:off x="376518" y="806824"/>
            <a:ext cx="6949440" cy="5712309"/>
          </a:xfrm>
        </p:spPr>
        <p:txBody>
          <a:bodyPr/>
          <a:lstStyle/>
          <a:p>
            <a:pPr marL="0" indent="0">
              <a:buNone/>
            </a:pPr>
            <a:r>
              <a:rPr lang="en-US" b="1" dirty="0" smtClean="0">
                <a:solidFill>
                  <a:schemeClr val="accent5">
                    <a:lumMod val="75000"/>
                  </a:schemeClr>
                </a:solidFill>
              </a:rPr>
              <a:t>MALAYSIA</a:t>
            </a:r>
          </a:p>
          <a:p>
            <a:pPr marL="0" indent="0" algn="just">
              <a:buNone/>
            </a:pPr>
            <a:r>
              <a:rPr lang="en-US" sz="2000" dirty="0" smtClean="0"/>
              <a:t>     Malaysia is one of the countries of the Association of South East Asian Nations (ASEAN). It is divided into two regions, known as West Malaysia and East Malaysia. They are separated by about 640 km of the sea and together comprise an area of 329,758 </a:t>
            </a:r>
            <a:r>
              <a:rPr lang="en-US" sz="2000" dirty="0" err="1" smtClean="0"/>
              <a:t>sq</a:t>
            </a:r>
            <a:r>
              <a:rPr lang="en-US" sz="2000" dirty="0" smtClean="0"/>
              <a:t> km. Malaysia enjoys tropical climate. The Malaysian unit of currency is the </a:t>
            </a:r>
            <a:r>
              <a:rPr lang="en-US" sz="2000" i="1" dirty="0" smtClean="0"/>
              <a:t>ringgit</a:t>
            </a:r>
            <a:r>
              <a:rPr lang="en-US" sz="2000" dirty="0" smtClean="0"/>
              <a:t>, consisting of 100 </a:t>
            </a:r>
            <a:r>
              <a:rPr lang="en-US" sz="2000" i="1" dirty="0" err="1" smtClean="0"/>
              <a:t>sen</a:t>
            </a:r>
            <a:r>
              <a:rPr lang="en-US" sz="2000" dirty="0" err="1" smtClean="0"/>
              <a:t>.</a:t>
            </a:r>
            <a:endParaRPr lang="en-US" sz="2000" dirty="0" smtClean="0"/>
          </a:p>
          <a:p>
            <a:pPr marL="0" indent="0" algn="just">
              <a:buNone/>
            </a:pPr>
            <a:r>
              <a:rPr lang="en-US" sz="2000" dirty="0" smtClean="0"/>
              <a:t>        The capital of Malaysia is Kuala Lumpur and it is also the largest city in the country.  The population in 2001 was over 22 million.  Islam is the country’s official religion. In addition, there are other religions such as Buddhism and Hinduism. The national language is Bahasa Malaysia (also known simply as Malay). English, Chinese, and Tamil are also widely spoken.  The language of instruction for primary school children is Bahasa Malaysia, Chinese, or </a:t>
            </a:r>
            <a:r>
              <a:rPr lang="en-US" sz="2000" dirty="0" err="1" smtClean="0"/>
              <a:t>Tamel</a:t>
            </a:r>
            <a:r>
              <a:rPr lang="en-US" sz="2000" dirty="0" smtClean="0"/>
              <a:t>. Bahasa Malaysia is the primary language of instruction in all secondary schools, although some students may continue learning in Chinese or </a:t>
            </a:r>
            <a:r>
              <a:rPr lang="en-US" sz="2000" dirty="0" err="1" smtClean="0"/>
              <a:t>Tamel</a:t>
            </a:r>
            <a:r>
              <a:rPr lang="en-US" sz="2000" dirty="0" smtClean="0"/>
              <a:t>.  And English is a compulsory second language. </a:t>
            </a:r>
            <a:endParaRPr lang="en-US" sz="2000" dirty="0"/>
          </a:p>
        </p:txBody>
      </p:sp>
      <p:sp>
        <p:nvSpPr>
          <p:cNvPr id="6" name="TextBox 5"/>
          <p:cNvSpPr txBox="1"/>
          <p:nvPr/>
        </p:nvSpPr>
        <p:spPr>
          <a:xfrm>
            <a:off x="7519595" y="1420009"/>
            <a:ext cx="4410636" cy="4093428"/>
          </a:xfrm>
          <a:prstGeom prst="rect">
            <a:avLst/>
          </a:prstGeom>
          <a:noFill/>
        </p:spPr>
        <p:txBody>
          <a:bodyPr wrap="square" rtlCol="0">
            <a:spAutoFit/>
          </a:bodyPr>
          <a:lstStyle/>
          <a:p>
            <a:pPr marL="342900" indent="-342900">
              <a:buAutoNum type="arabicPeriod"/>
            </a:pPr>
            <a:r>
              <a:rPr lang="en-US" sz="2000" dirty="0" smtClean="0"/>
              <a:t>Area:           ………………………………………</a:t>
            </a:r>
          </a:p>
          <a:p>
            <a:pPr marL="342900" indent="-342900">
              <a:buAutoNum type="arabicPeriod"/>
            </a:pPr>
            <a:r>
              <a:rPr lang="en-US" sz="2000" dirty="0" smtClean="0"/>
              <a:t>Population: ……………………………………..</a:t>
            </a:r>
          </a:p>
          <a:p>
            <a:pPr marL="342900" indent="-342900">
              <a:buAutoNum type="arabicPeriod"/>
            </a:pPr>
            <a:r>
              <a:rPr lang="en-US" sz="2000" dirty="0" smtClean="0"/>
              <a:t>Climate :       …………………………………….</a:t>
            </a:r>
          </a:p>
          <a:p>
            <a:pPr marL="342900" indent="-342900">
              <a:buAutoNum type="arabicPeriod"/>
            </a:pPr>
            <a:r>
              <a:rPr lang="en-US" sz="2000" dirty="0" smtClean="0"/>
              <a:t>Unit of currency: ……………………………………………….…</a:t>
            </a:r>
          </a:p>
          <a:p>
            <a:pPr marL="342900" indent="-342900">
              <a:buAutoNum type="arabicPeriod"/>
            </a:pPr>
            <a:r>
              <a:rPr lang="en-US" sz="2000" dirty="0" smtClean="0"/>
              <a:t>Capital city: …………………………………………….……</a:t>
            </a:r>
          </a:p>
          <a:p>
            <a:pPr marL="342900" indent="-342900">
              <a:buAutoNum type="arabicPeriod"/>
            </a:pPr>
            <a:r>
              <a:rPr lang="en-US" sz="2000" dirty="0" smtClean="0"/>
              <a:t>Official religion: …………………………………………….…...</a:t>
            </a:r>
          </a:p>
          <a:p>
            <a:pPr marL="342900" indent="-342900">
              <a:buAutoNum type="arabicPeriod"/>
            </a:pPr>
            <a:r>
              <a:rPr lang="en-US" sz="2000" dirty="0" smtClean="0"/>
              <a:t>National language: ……………………………………….……….…</a:t>
            </a:r>
          </a:p>
          <a:p>
            <a:pPr marL="342900" indent="-342900">
              <a:buAutoNum type="arabicPeriod"/>
            </a:pPr>
            <a:r>
              <a:rPr lang="en-US" sz="2000" dirty="0" smtClean="0"/>
              <a:t>Compulsory second language:</a:t>
            </a:r>
          </a:p>
          <a:p>
            <a:pPr marL="342900" indent="-342900">
              <a:buAutoNum type="arabicPeriod"/>
            </a:pPr>
            <a:r>
              <a:rPr lang="en-US" sz="2000" dirty="0" smtClean="0"/>
              <a:t>…………………………………………………..</a:t>
            </a:r>
            <a:endParaRPr lang="en-US" sz="2000" dirty="0"/>
          </a:p>
        </p:txBody>
      </p:sp>
      <p:sp>
        <p:nvSpPr>
          <p:cNvPr id="7" name="TextBox 6"/>
          <p:cNvSpPr txBox="1"/>
          <p:nvPr/>
        </p:nvSpPr>
        <p:spPr>
          <a:xfrm>
            <a:off x="9285642" y="1381789"/>
            <a:ext cx="2011680" cy="400110"/>
          </a:xfrm>
          <a:prstGeom prst="rect">
            <a:avLst/>
          </a:prstGeom>
          <a:noFill/>
        </p:spPr>
        <p:txBody>
          <a:bodyPr wrap="square" rtlCol="0">
            <a:spAutoFit/>
          </a:bodyPr>
          <a:lstStyle/>
          <a:p>
            <a:r>
              <a:rPr lang="en-US" sz="2000" b="1" dirty="0" smtClean="0">
                <a:solidFill>
                  <a:srgbClr val="FFC000"/>
                </a:solidFill>
              </a:rPr>
              <a:t>329,758 </a:t>
            </a:r>
            <a:r>
              <a:rPr lang="en-US" sz="2000" b="1" dirty="0" err="1" smtClean="0">
                <a:solidFill>
                  <a:srgbClr val="FFC000"/>
                </a:solidFill>
              </a:rPr>
              <a:t>sq</a:t>
            </a:r>
            <a:r>
              <a:rPr lang="en-US" sz="2000" b="1" dirty="0" smtClean="0">
                <a:solidFill>
                  <a:srgbClr val="FFC000"/>
                </a:solidFill>
              </a:rPr>
              <a:t> km</a:t>
            </a:r>
            <a:endParaRPr lang="en-US" sz="2000" b="1" dirty="0">
              <a:solidFill>
                <a:srgbClr val="FFC000"/>
              </a:solidFill>
            </a:endParaRPr>
          </a:p>
        </p:txBody>
      </p:sp>
      <p:sp>
        <p:nvSpPr>
          <p:cNvPr id="8" name="TextBox 7"/>
          <p:cNvSpPr txBox="1"/>
          <p:nvPr/>
        </p:nvSpPr>
        <p:spPr>
          <a:xfrm>
            <a:off x="9160137" y="1658044"/>
            <a:ext cx="2770094" cy="400110"/>
          </a:xfrm>
          <a:prstGeom prst="rect">
            <a:avLst/>
          </a:prstGeom>
          <a:noFill/>
        </p:spPr>
        <p:txBody>
          <a:bodyPr wrap="square" rtlCol="0">
            <a:spAutoFit/>
          </a:bodyPr>
          <a:lstStyle/>
          <a:p>
            <a:r>
              <a:rPr lang="en-US" sz="2000" b="1" dirty="0" smtClean="0">
                <a:solidFill>
                  <a:srgbClr val="FFC000"/>
                </a:solidFill>
              </a:rPr>
              <a:t>In 2001 over 22 million</a:t>
            </a:r>
            <a:endParaRPr lang="en-US" sz="2000" b="1" dirty="0">
              <a:solidFill>
                <a:srgbClr val="FFC000"/>
              </a:solidFill>
            </a:endParaRPr>
          </a:p>
        </p:txBody>
      </p:sp>
      <p:sp>
        <p:nvSpPr>
          <p:cNvPr id="9" name="TextBox 8"/>
          <p:cNvSpPr txBox="1"/>
          <p:nvPr/>
        </p:nvSpPr>
        <p:spPr>
          <a:xfrm>
            <a:off x="9285642" y="1976148"/>
            <a:ext cx="2011680" cy="400110"/>
          </a:xfrm>
          <a:prstGeom prst="rect">
            <a:avLst/>
          </a:prstGeom>
          <a:noFill/>
        </p:spPr>
        <p:txBody>
          <a:bodyPr wrap="square" rtlCol="0">
            <a:spAutoFit/>
          </a:bodyPr>
          <a:lstStyle/>
          <a:p>
            <a:r>
              <a:rPr lang="en-US" sz="2000" b="1" dirty="0" smtClean="0">
                <a:solidFill>
                  <a:srgbClr val="FFC000"/>
                </a:solidFill>
              </a:rPr>
              <a:t>Tropical climate</a:t>
            </a:r>
            <a:endParaRPr lang="en-US" sz="2000" b="1" dirty="0">
              <a:solidFill>
                <a:srgbClr val="FFC000"/>
              </a:solidFill>
            </a:endParaRPr>
          </a:p>
        </p:txBody>
      </p:sp>
      <p:sp>
        <p:nvSpPr>
          <p:cNvPr id="10" name="TextBox 9"/>
          <p:cNvSpPr txBox="1"/>
          <p:nvPr/>
        </p:nvSpPr>
        <p:spPr>
          <a:xfrm>
            <a:off x="8033272" y="2551398"/>
            <a:ext cx="3555403" cy="400110"/>
          </a:xfrm>
          <a:prstGeom prst="rect">
            <a:avLst/>
          </a:prstGeom>
          <a:noFill/>
        </p:spPr>
        <p:txBody>
          <a:bodyPr wrap="square" rtlCol="0">
            <a:spAutoFit/>
          </a:bodyPr>
          <a:lstStyle/>
          <a:p>
            <a:r>
              <a:rPr lang="en-US" sz="2000" b="1" dirty="0" smtClean="0">
                <a:solidFill>
                  <a:srgbClr val="FFC000"/>
                </a:solidFill>
              </a:rPr>
              <a:t>Ringgit (consisting of 100 </a:t>
            </a:r>
            <a:r>
              <a:rPr lang="en-US" sz="2000" b="1" dirty="0" err="1" smtClean="0">
                <a:solidFill>
                  <a:srgbClr val="FFC000"/>
                </a:solidFill>
              </a:rPr>
              <a:t>sen</a:t>
            </a:r>
            <a:r>
              <a:rPr lang="en-US" sz="2000" b="1" dirty="0" smtClean="0">
                <a:solidFill>
                  <a:srgbClr val="FFC000"/>
                </a:solidFill>
              </a:rPr>
              <a:t>)</a:t>
            </a:r>
            <a:endParaRPr lang="en-US" sz="2000" b="1" dirty="0">
              <a:solidFill>
                <a:srgbClr val="FFC000"/>
              </a:solidFill>
            </a:endParaRPr>
          </a:p>
        </p:txBody>
      </p:sp>
      <p:sp>
        <p:nvSpPr>
          <p:cNvPr id="11" name="TextBox 10"/>
          <p:cNvSpPr txBox="1"/>
          <p:nvPr/>
        </p:nvSpPr>
        <p:spPr>
          <a:xfrm>
            <a:off x="8719073" y="3208040"/>
            <a:ext cx="2011680" cy="400110"/>
          </a:xfrm>
          <a:prstGeom prst="rect">
            <a:avLst/>
          </a:prstGeom>
          <a:noFill/>
        </p:spPr>
        <p:txBody>
          <a:bodyPr wrap="square" rtlCol="0">
            <a:spAutoFit/>
          </a:bodyPr>
          <a:lstStyle/>
          <a:p>
            <a:r>
              <a:rPr lang="en-US" sz="2000" b="1" dirty="0" smtClean="0">
                <a:solidFill>
                  <a:srgbClr val="FFC000"/>
                </a:solidFill>
              </a:rPr>
              <a:t>Kuala Lumpur</a:t>
            </a:r>
            <a:endParaRPr lang="en-US" sz="2000" b="1" dirty="0">
              <a:solidFill>
                <a:srgbClr val="FFC000"/>
              </a:solidFill>
            </a:endParaRPr>
          </a:p>
        </p:txBody>
      </p:sp>
      <p:sp>
        <p:nvSpPr>
          <p:cNvPr id="12" name="TextBox 11"/>
          <p:cNvSpPr txBox="1"/>
          <p:nvPr/>
        </p:nvSpPr>
        <p:spPr>
          <a:xfrm>
            <a:off x="8982635" y="3797207"/>
            <a:ext cx="779930" cy="400110"/>
          </a:xfrm>
          <a:prstGeom prst="rect">
            <a:avLst/>
          </a:prstGeom>
          <a:noFill/>
        </p:spPr>
        <p:txBody>
          <a:bodyPr wrap="square" rtlCol="0">
            <a:spAutoFit/>
          </a:bodyPr>
          <a:lstStyle/>
          <a:p>
            <a:r>
              <a:rPr lang="en-US" sz="2000" b="1" dirty="0" smtClean="0">
                <a:solidFill>
                  <a:srgbClr val="FFC000"/>
                </a:solidFill>
              </a:rPr>
              <a:t>Islam</a:t>
            </a:r>
            <a:endParaRPr lang="en-US" sz="2000" b="1" dirty="0">
              <a:solidFill>
                <a:srgbClr val="FFC000"/>
              </a:solidFill>
            </a:endParaRPr>
          </a:p>
        </p:txBody>
      </p:sp>
      <p:sp>
        <p:nvSpPr>
          <p:cNvPr id="13" name="TextBox 12"/>
          <p:cNvSpPr txBox="1"/>
          <p:nvPr/>
        </p:nvSpPr>
        <p:spPr>
          <a:xfrm>
            <a:off x="8805133" y="4386374"/>
            <a:ext cx="2011680" cy="400110"/>
          </a:xfrm>
          <a:prstGeom prst="rect">
            <a:avLst/>
          </a:prstGeom>
          <a:noFill/>
        </p:spPr>
        <p:txBody>
          <a:bodyPr wrap="square" rtlCol="0">
            <a:spAutoFit/>
          </a:bodyPr>
          <a:lstStyle/>
          <a:p>
            <a:r>
              <a:rPr lang="en-US" sz="2000" b="1" dirty="0" smtClean="0">
                <a:solidFill>
                  <a:srgbClr val="FFC000"/>
                </a:solidFill>
              </a:rPr>
              <a:t>Bahasa Malaysia</a:t>
            </a:r>
            <a:endParaRPr lang="en-US" sz="2000" b="1" dirty="0">
              <a:solidFill>
                <a:srgbClr val="FFC000"/>
              </a:solidFill>
            </a:endParaRPr>
          </a:p>
        </p:txBody>
      </p:sp>
      <p:sp>
        <p:nvSpPr>
          <p:cNvPr id="14" name="TextBox 13"/>
          <p:cNvSpPr txBox="1"/>
          <p:nvPr/>
        </p:nvSpPr>
        <p:spPr>
          <a:xfrm>
            <a:off x="9092005" y="5007801"/>
            <a:ext cx="1183341" cy="400110"/>
          </a:xfrm>
          <a:prstGeom prst="rect">
            <a:avLst/>
          </a:prstGeom>
          <a:noFill/>
        </p:spPr>
        <p:txBody>
          <a:bodyPr wrap="square" rtlCol="0">
            <a:spAutoFit/>
          </a:bodyPr>
          <a:lstStyle/>
          <a:p>
            <a:r>
              <a:rPr lang="en-US" sz="2000" b="1" dirty="0" smtClean="0">
                <a:solidFill>
                  <a:srgbClr val="FFC000"/>
                </a:solidFill>
              </a:rPr>
              <a:t>English</a:t>
            </a:r>
            <a:endParaRPr lang="en-US" sz="2000" b="1" dirty="0">
              <a:solidFill>
                <a:srgbClr val="FFC000"/>
              </a:solidFill>
            </a:endParaRPr>
          </a:p>
        </p:txBody>
      </p:sp>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654" y="2799188"/>
            <a:ext cx="6242304" cy="3974592"/>
          </a:xfrm>
          <a:prstGeom prst="rect">
            <a:avLst/>
          </a:prstGeom>
        </p:spPr>
      </p:pic>
      <p:pic>
        <p:nvPicPr>
          <p:cNvPr id="16" name="Picture 1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762"/>
            <a:ext cx="10058400" cy="6853238"/>
          </a:xfrm>
          <a:prstGeom prst="rect">
            <a:avLst/>
          </a:prstGeom>
        </p:spPr>
      </p:pic>
    </p:spTree>
    <p:extLst>
      <p:ext uri="{BB962C8B-B14F-4D97-AF65-F5344CB8AC3E}">
        <p14:creationId xmlns:p14="http://schemas.microsoft.com/office/powerpoint/2010/main" val="81191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15"/>
                                        </p:tgtEl>
                                      </p:cBhvr>
                                    </p:animEffect>
                                    <p:set>
                                      <p:cBhvr>
                                        <p:cTn id="12" dur="1" fill="hold">
                                          <p:stCondLst>
                                            <p:cond delay="4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heel(1)">
                                      <p:cBhvr>
                                        <p:cTn id="17" dur="20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16"/>
                                        </p:tgtEl>
                                      </p:cBhvr>
                                    </p:animEffect>
                                    <p:set>
                                      <p:cBhvr>
                                        <p:cTn id="22" dur="1" fill="hold">
                                          <p:stCondLst>
                                            <p:cond delay="499"/>
                                          </p:stCondLst>
                                        </p:cTn>
                                        <p:tgtEl>
                                          <p:spTgt spid="1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fade">
                                      <p:cBhvr>
                                        <p:cTn id="34" dur="1000"/>
                                        <p:tgtEl>
                                          <p:spTgt spid="8"/>
                                        </p:tgtEl>
                                      </p:cBhvr>
                                    </p:animEffect>
                                    <p:anim calcmode="lin" valueType="num">
                                      <p:cBhvr>
                                        <p:cTn id="35" dur="1000" fill="hold"/>
                                        <p:tgtEl>
                                          <p:spTgt spid="8"/>
                                        </p:tgtEl>
                                        <p:attrNameLst>
                                          <p:attrName>ppt_x</p:attrName>
                                        </p:attrNameLst>
                                      </p:cBhvr>
                                      <p:tavLst>
                                        <p:tav tm="0">
                                          <p:val>
                                            <p:strVal val="#ppt_x"/>
                                          </p:val>
                                        </p:tav>
                                        <p:tav tm="100000">
                                          <p:val>
                                            <p:strVal val="#ppt_x"/>
                                          </p:val>
                                        </p:tav>
                                      </p:tavLst>
                                    </p:anim>
                                    <p:anim calcmode="lin" valueType="num">
                                      <p:cBhvr>
                                        <p:cTn id="3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1000"/>
                                        <p:tgtEl>
                                          <p:spTgt spid="10"/>
                                        </p:tgtEl>
                                      </p:cBhvr>
                                    </p:animEffect>
                                    <p:anim calcmode="lin" valueType="num">
                                      <p:cBhvr>
                                        <p:cTn id="49" dur="1000" fill="hold"/>
                                        <p:tgtEl>
                                          <p:spTgt spid="10"/>
                                        </p:tgtEl>
                                        <p:attrNameLst>
                                          <p:attrName>ppt_x</p:attrName>
                                        </p:attrNameLst>
                                      </p:cBhvr>
                                      <p:tavLst>
                                        <p:tav tm="0">
                                          <p:val>
                                            <p:strVal val="#ppt_x"/>
                                          </p:val>
                                        </p:tav>
                                        <p:tav tm="100000">
                                          <p:val>
                                            <p:strVal val="#ppt_x"/>
                                          </p:val>
                                        </p:tav>
                                      </p:tavLst>
                                    </p:anim>
                                    <p:anim calcmode="lin" valueType="num">
                                      <p:cBhvr>
                                        <p:cTn id="5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2"/>
                                        </p:tgtEl>
                                        <p:attrNameLst>
                                          <p:attrName>style.visibility</p:attrName>
                                        </p:attrNameLst>
                                      </p:cBhvr>
                                      <p:to>
                                        <p:strVal val="visible"/>
                                      </p:to>
                                    </p:set>
                                    <p:animEffect transition="in" filter="fade">
                                      <p:cBhvr>
                                        <p:cTn id="62" dur="1000"/>
                                        <p:tgtEl>
                                          <p:spTgt spid="12"/>
                                        </p:tgtEl>
                                      </p:cBhvr>
                                    </p:animEffect>
                                    <p:anim calcmode="lin" valueType="num">
                                      <p:cBhvr>
                                        <p:cTn id="63" dur="1000" fill="hold"/>
                                        <p:tgtEl>
                                          <p:spTgt spid="12"/>
                                        </p:tgtEl>
                                        <p:attrNameLst>
                                          <p:attrName>ppt_x</p:attrName>
                                        </p:attrNameLst>
                                      </p:cBhvr>
                                      <p:tavLst>
                                        <p:tav tm="0">
                                          <p:val>
                                            <p:strVal val="#ppt_x"/>
                                          </p:val>
                                        </p:tav>
                                        <p:tav tm="100000">
                                          <p:val>
                                            <p:strVal val="#ppt_x"/>
                                          </p:val>
                                        </p:tav>
                                      </p:tavLst>
                                    </p:anim>
                                    <p:anim calcmode="lin" valueType="num">
                                      <p:cBhvr>
                                        <p:cTn id="6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grpId="0" nodeType="clickEffect">
                                  <p:stCondLst>
                                    <p:cond delay="0"/>
                                  </p:stCondLst>
                                  <p:childTnLst>
                                    <p:set>
                                      <p:cBhvr>
                                        <p:cTn id="68" dur="1" fill="hold">
                                          <p:stCondLst>
                                            <p:cond delay="0"/>
                                          </p:stCondLst>
                                        </p:cTn>
                                        <p:tgtEl>
                                          <p:spTgt spid="13"/>
                                        </p:tgtEl>
                                        <p:attrNameLst>
                                          <p:attrName>style.visibility</p:attrName>
                                        </p:attrNameLst>
                                      </p:cBhvr>
                                      <p:to>
                                        <p:strVal val="visible"/>
                                      </p:to>
                                    </p:set>
                                    <p:animEffect transition="in" filter="fade">
                                      <p:cBhvr>
                                        <p:cTn id="69" dur="1000"/>
                                        <p:tgtEl>
                                          <p:spTgt spid="13"/>
                                        </p:tgtEl>
                                      </p:cBhvr>
                                    </p:animEffect>
                                    <p:anim calcmode="lin" valueType="num">
                                      <p:cBhvr>
                                        <p:cTn id="70" dur="1000" fill="hold"/>
                                        <p:tgtEl>
                                          <p:spTgt spid="13"/>
                                        </p:tgtEl>
                                        <p:attrNameLst>
                                          <p:attrName>ppt_x</p:attrName>
                                        </p:attrNameLst>
                                      </p:cBhvr>
                                      <p:tavLst>
                                        <p:tav tm="0">
                                          <p:val>
                                            <p:strVal val="#ppt_x"/>
                                          </p:val>
                                        </p:tav>
                                        <p:tav tm="100000">
                                          <p:val>
                                            <p:strVal val="#ppt_x"/>
                                          </p:val>
                                        </p:tav>
                                      </p:tavLst>
                                    </p:anim>
                                    <p:anim calcmode="lin" valueType="num">
                                      <p:cBhvr>
                                        <p:cTn id="7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grpId="0" nodeType="click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fade">
                                      <p:cBhvr>
                                        <p:cTn id="76" dur="1000"/>
                                        <p:tgtEl>
                                          <p:spTgt spid="14"/>
                                        </p:tgtEl>
                                      </p:cBhvr>
                                    </p:animEffect>
                                    <p:anim calcmode="lin" valueType="num">
                                      <p:cBhvr>
                                        <p:cTn id="77" dur="1000" fill="hold"/>
                                        <p:tgtEl>
                                          <p:spTgt spid="14"/>
                                        </p:tgtEl>
                                        <p:attrNameLst>
                                          <p:attrName>ppt_x</p:attrName>
                                        </p:attrNameLst>
                                      </p:cBhvr>
                                      <p:tavLst>
                                        <p:tav tm="0">
                                          <p:val>
                                            <p:strVal val="#ppt_x"/>
                                          </p:val>
                                        </p:tav>
                                        <p:tav tm="100000">
                                          <p:val>
                                            <p:strVal val="#ppt_x"/>
                                          </p:val>
                                        </p:tav>
                                      </p:tavLst>
                                    </p:anim>
                                    <p:anim calcmode="lin" valueType="num">
                                      <p:cBhvr>
                                        <p:cTn id="78"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7275" y="365125"/>
            <a:ext cx="11349318" cy="560033"/>
          </a:xfrm>
        </p:spPr>
        <p:txBody>
          <a:bodyPr/>
          <a:lstStyle/>
          <a:p>
            <a:r>
              <a:rPr lang="en-US" sz="3200" b="1" dirty="0" smtClean="0">
                <a:solidFill>
                  <a:srgbClr val="FFC000"/>
                </a:solidFill>
              </a:rPr>
              <a:t>True or False ? Check the boxes. Then correct the false statement.</a:t>
            </a:r>
            <a:endParaRPr lang="en-US" b="1" dirty="0">
              <a:solidFill>
                <a:srgbClr val="FFC000"/>
              </a:solidFill>
            </a:endParaRPr>
          </a:p>
        </p:txBody>
      </p:sp>
      <p:sp>
        <p:nvSpPr>
          <p:cNvPr id="8" name="Content Placeholder 7"/>
          <p:cNvSpPr>
            <a:spLocks noGrp="1"/>
          </p:cNvSpPr>
          <p:nvPr>
            <p:ph idx="1"/>
          </p:nvPr>
        </p:nvSpPr>
        <p:spPr>
          <a:xfrm>
            <a:off x="387275" y="925159"/>
            <a:ext cx="4916245" cy="5251804"/>
          </a:xfrm>
        </p:spPr>
        <p:txBody>
          <a:bodyPr>
            <a:normAutofit fontScale="62500" lnSpcReduction="20000"/>
          </a:bodyPr>
          <a:lstStyle/>
          <a:p>
            <a:pPr marL="0" indent="0" algn="just">
              <a:buNone/>
            </a:pPr>
            <a:r>
              <a:rPr lang="en-US" b="1" dirty="0" smtClean="0">
                <a:solidFill>
                  <a:schemeClr val="accent2">
                    <a:lumMod val="75000"/>
                  </a:schemeClr>
                </a:solidFill>
              </a:rPr>
              <a:t>MALAYSIA</a:t>
            </a:r>
          </a:p>
          <a:p>
            <a:pPr marL="0" indent="0" algn="just">
              <a:buNone/>
            </a:pPr>
            <a:r>
              <a:rPr lang="en-US" dirty="0" smtClean="0"/>
              <a:t>      </a:t>
            </a:r>
            <a:r>
              <a:rPr lang="en-US" dirty="0" smtClean="0">
                <a:solidFill>
                  <a:schemeClr val="accent5">
                    <a:lumMod val="75000"/>
                  </a:schemeClr>
                </a:solidFill>
              </a:rPr>
              <a:t>Malaysia </a:t>
            </a:r>
            <a:r>
              <a:rPr lang="en-US" dirty="0">
                <a:solidFill>
                  <a:schemeClr val="accent5">
                    <a:lumMod val="75000"/>
                  </a:schemeClr>
                </a:solidFill>
              </a:rPr>
              <a:t>is one of the countries of the Association of South East Asian Nations (ASEAN). It is divided into two regions, known as West Malaysia and East Malaysia. They are separated by about 640 km of the sea and together comprise an area of 329,758 </a:t>
            </a:r>
            <a:r>
              <a:rPr lang="en-US" dirty="0" err="1">
                <a:solidFill>
                  <a:schemeClr val="accent5">
                    <a:lumMod val="75000"/>
                  </a:schemeClr>
                </a:solidFill>
              </a:rPr>
              <a:t>sq</a:t>
            </a:r>
            <a:r>
              <a:rPr lang="en-US" dirty="0">
                <a:solidFill>
                  <a:schemeClr val="accent5">
                    <a:lumMod val="75000"/>
                  </a:schemeClr>
                </a:solidFill>
              </a:rPr>
              <a:t> km. Malaysia enjoys tropical climate. The Malaysian unit of currency is the </a:t>
            </a:r>
            <a:r>
              <a:rPr lang="en-US" i="1" dirty="0">
                <a:solidFill>
                  <a:schemeClr val="accent5">
                    <a:lumMod val="75000"/>
                  </a:schemeClr>
                </a:solidFill>
              </a:rPr>
              <a:t>ringgit</a:t>
            </a:r>
            <a:r>
              <a:rPr lang="en-US" dirty="0">
                <a:solidFill>
                  <a:schemeClr val="accent5">
                    <a:lumMod val="75000"/>
                  </a:schemeClr>
                </a:solidFill>
              </a:rPr>
              <a:t>, consisting of 100 </a:t>
            </a:r>
            <a:r>
              <a:rPr lang="en-US" i="1" dirty="0" err="1">
                <a:solidFill>
                  <a:schemeClr val="accent5">
                    <a:lumMod val="75000"/>
                  </a:schemeClr>
                </a:solidFill>
              </a:rPr>
              <a:t>sen</a:t>
            </a:r>
            <a:r>
              <a:rPr lang="en-US" dirty="0" err="1">
                <a:solidFill>
                  <a:schemeClr val="accent5">
                    <a:lumMod val="75000"/>
                  </a:schemeClr>
                </a:solidFill>
              </a:rPr>
              <a:t>.</a:t>
            </a:r>
            <a:endParaRPr lang="en-US" dirty="0">
              <a:solidFill>
                <a:schemeClr val="accent5">
                  <a:lumMod val="75000"/>
                </a:schemeClr>
              </a:solidFill>
            </a:endParaRPr>
          </a:p>
          <a:p>
            <a:pPr marL="0" indent="0" algn="just">
              <a:buNone/>
            </a:pPr>
            <a:r>
              <a:rPr lang="en-US" dirty="0">
                <a:solidFill>
                  <a:schemeClr val="accent5">
                    <a:lumMod val="75000"/>
                  </a:schemeClr>
                </a:solidFill>
              </a:rPr>
              <a:t>        The capital of Malaysia is Kuala Lumpur and it is also the largest city in the country.  The population in 2001 was over 22 million.  Islam is the country’s official religion. In addition, there are other religions such as Buddhism and Hinduism. The national language is Bahasa Malaysia (also known simply as Malay). English, Chinese, and Tamil are also widely spoken.  The language of instruction for primary school children is Bahasa Malaysia, Chinese, or </a:t>
            </a:r>
            <a:r>
              <a:rPr lang="en-US" dirty="0" err="1">
                <a:solidFill>
                  <a:schemeClr val="accent5">
                    <a:lumMod val="75000"/>
                  </a:schemeClr>
                </a:solidFill>
              </a:rPr>
              <a:t>Tamel</a:t>
            </a:r>
            <a:r>
              <a:rPr lang="en-US" dirty="0">
                <a:solidFill>
                  <a:schemeClr val="accent5">
                    <a:lumMod val="75000"/>
                  </a:schemeClr>
                </a:solidFill>
              </a:rPr>
              <a:t>. Bahasa Malaysia is the primary language of instruction in all secondary schools, although some students may continue learning in Chinese or </a:t>
            </a:r>
            <a:r>
              <a:rPr lang="en-US" dirty="0" err="1">
                <a:solidFill>
                  <a:schemeClr val="accent5">
                    <a:lumMod val="75000"/>
                  </a:schemeClr>
                </a:solidFill>
              </a:rPr>
              <a:t>Tamel</a:t>
            </a:r>
            <a:r>
              <a:rPr lang="en-US" dirty="0">
                <a:solidFill>
                  <a:schemeClr val="accent5">
                    <a:lumMod val="75000"/>
                  </a:schemeClr>
                </a:solidFill>
              </a:rPr>
              <a:t>.  And English is a compulsory second language</a:t>
            </a:r>
          </a:p>
        </p:txBody>
      </p:sp>
      <p:sp>
        <p:nvSpPr>
          <p:cNvPr id="9" name="TextBox 8"/>
          <p:cNvSpPr txBox="1"/>
          <p:nvPr/>
        </p:nvSpPr>
        <p:spPr>
          <a:xfrm>
            <a:off x="5593976" y="1226372"/>
            <a:ext cx="4642618" cy="4524315"/>
          </a:xfrm>
          <a:prstGeom prst="rect">
            <a:avLst/>
          </a:prstGeom>
          <a:noFill/>
        </p:spPr>
        <p:txBody>
          <a:bodyPr wrap="none" rtlCol="0">
            <a:spAutoFit/>
          </a:bodyPr>
          <a:lstStyle/>
          <a:p>
            <a:pPr marL="342900" indent="-342900">
              <a:buAutoNum type="arabicPeriod"/>
            </a:pPr>
            <a:r>
              <a:rPr lang="en-US" dirty="0" smtClean="0"/>
              <a:t>Malaysia is a member country of </a:t>
            </a:r>
            <a:r>
              <a:rPr lang="en-US" dirty="0" err="1" smtClean="0"/>
              <a:t>Asean</a:t>
            </a:r>
            <a:r>
              <a:rPr lang="en-US" dirty="0" smtClean="0"/>
              <a:t>.</a:t>
            </a:r>
          </a:p>
          <a:p>
            <a:r>
              <a:rPr lang="en-US" dirty="0" smtClean="0"/>
              <a:t>………………………………………………………………………. </a:t>
            </a:r>
          </a:p>
          <a:p>
            <a:r>
              <a:rPr lang="en-US" dirty="0" smtClean="0"/>
              <a:t>2.  There are two religions in Malaysia.</a:t>
            </a:r>
          </a:p>
          <a:p>
            <a:r>
              <a:rPr lang="en-US" dirty="0" smtClean="0"/>
              <a:t>…………..………………………………………………………….</a:t>
            </a:r>
          </a:p>
          <a:p>
            <a:r>
              <a:rPr lang="en-US" dirty="0" smtClean="0"/>
              <a:t>……………………………………………………………………...</a:t>
            </a:r>
          </a:p>
          <a:p>
            <a:r>
              <a:rPr lang="en-US" dirty="0" smtClean="0"/>
              <a:t>3.  People speak only Malay in Malaysia.</a:t>
            </a:r>
          </a:p>
          <a:p>
            <a:r>
              <a:rPr lang="en-US" dirty="0" smtClean="0"/>
              <a:t>…………………….………………………………………………..</a:t>
            </a:r>
          </a:p>
          <a:p>
            <a:r>
              <a:rPr lang="en-US" dirty="0" smtClean="0"/>
              <a:t>………………………………………………………………………</a:t>
            </a:r>
          </a:p>
          <a:p>
            <a:r>
              <a:rPr lang="en-US" dirty="0" smtClean="0"/>
              <a:t>4. Primary school children learn three </a:t>
            </a:r>
          </a:p>
          <a:p>
            <a:r>
              <a:rPr lang="en-US" dirty="0" smtClean="0"/>
              <a:t>languages at school.</a:t>
            </a:r>
          </a:p>
          <a:p>
            <a:r>
              <a:rPr lang="en-US" dirty="0" smtClean="0"/>
              <a:t>………………………………………………………………………</a:t>
            </a:r>
          </a:p>
          <a:p>
            <a:r>
              <a:rPr lang="en-US" dirty="0" smtClean="0"/>
              <a:t>…………………………………………………………………......</a:t>
            </a:r>
          </a:p>
          <a:p>
            <a:pPr marL="342900" indent="-342900">
              <a:buAutoNum type="arabicPeriod"/>
            </a:pPr>
            <a:r>
              <a:rPr lang="en-US" dirty="0" smtClean="0"/>
              <a:t>All secondary school children learn </a:t>
            </a:r>
          </a:p>
          <a:p>
            <a:r>
              <a:rPr lang="en-US" dirty="0" smtClean="0"/>
              <a:t>in English.</a:t>
            </a:r>
          </a:p>
          <a:p>
            <a:r>
              <a:rPr lang="en-US" dirty="0" smtClean="0"/>
              <a:t>……………………………………………………………………….</a:t>
            </a:r>
          </a:p>
          <a:p>
            <a:r>
              <a:rPr lang="en-US" dirty="0" smtClean="0"/>
              <a:t>……………………………………………………………………….</a:t>
            </a:r>
            <a:endParaRPr lang="en-US" dirty="0"/>
          </a:p>
        </p:txBody>
      </p:sp>
      <p:sp>
        <p:nvSpPr>
          <p:cNvPr id="10" name="Rectangle 9"/>
          <p:cNvSpPr/>
          <p:nvPr/>
        </p:nvSpPr>
        <p:spPr>
          <a:xfrm>
            <a:off x="10348852" y="1265786"/>
            <a:ext cx="344245" cy="290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10985351" y="1271903"/>
            <a:ext cx="344245" cy="290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p:cNvSpPr txBox="1"/>
          <p:nvPr/>
        </p:nvSpPr>
        <p:spPr>
          <a:xfrm>
            <a:off x="10348856" y="814010"/>
            <a:ext cx="344245" cy="369332"/>
          </a:xfrm>
          <a:prstGeom prst="rect">
            <a:avLst/>
          </a:prstGeom>
          <a:noFill/>
          <a:ln>
            <a:noFill/>
          </a:ln>
        </p:spPr>
        <p:txBody>
          <a:bodyPr wrap="square" rtlCol="0">
            <a:spAutoFit/>
          </a:bodyPr>
          <a:lstStyle/>
          <a:p>
            <a:r>
              <a:rPr lang="en-US" b="1" dirty="0" smtClean="0"/>
              <a:t>T</a:t>
            </a:r>
            <a:endParaRPr lang="en-US" b="1" dirty="0"/>
          </a:p>
        </p:txBody>
      </p:sp>
      <p:sp>
        <p:nvSpPr>
          <p:cNvPr id="13" name="TextBox 12"/>
          <p:cNvSpPr txBox="1"/>
          <p:nvPr/>
        </p:nvSpPr>
        <p:spPr>
          <a:xfrm>
            <a:off x="10994585" y="814010"/>
            <a:ext cx="325775" cy="367554"/>
          </a:xfrm>
          <a:prstGeom prst="rect">
            <a:avLst/>
          </a:prstGeom>
          <a:noFill/>
          <a:ln>
            <a:noFill/>
          </a:ln>
        </p:spPr>
        <p:txBody>
          <a:bodyPr wrap="square" rtlCol="0">
            <a:spAutoFit/>
          </a:bodyPr>
          <a:lstStyle/>
          <a:p>
            <a:r>
              <a:rPr lang="en-US" b="1" dirty="0"/>
              <a:t>F</a:t>
            </a:r>
          </a:p>
        </p:txBody>
      </p:sp>
      <p:pic>
        <p:nvPicPr>
          <p:cNvPr id="14" name="Picture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48852" y="1118126"/>
            <a:ext cx="462579" cy="440895"/>
          </a:xfrm>
          <a:prstGeom prst="rect">
            <a:avLst/>
          </a:prstGeom>
        </p:spPr>
      </p:pic>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89070" y="1744969"/>
            <a:ext cx="462579" cy="440895"/>
          </a:xfrm>
          <a:prstGeom prst="rect">
            <a:avLst/>
          </a:prstGeom>
        </p:spPr>
      </p:pic>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85351" y="2557087"/>
            <a:ext cx="462579" cy="440895"/>
          </a:xfrm>
          <a:prstGeom prst="rect">
            <a:avLst/>
          </a:prstGeom>
        </p:spPr>
      </p:pic>
      <p:pic>
        <p:nvPicPr>
          <p:cNvPr id="17" name="Picture 1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27212" y="3411514"/>
            <a:ext cx="462579" cy="440895"/>
          </a:xfrm>
          <a:prstGeom prst="rect">
            <a:avLst/>
          </a:prstGeom>
        </p:spPr>
      </p:pic>
      <p:pic>
        <p:nvPicPr>
          <p:cNvPr id="18" name="Picture 1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06593" y="4437540"/>
            <a:ext cx="462579" cy="440895"/>
          </a:xfrm>
          <a:prstGeom prst="rect">
            <a:avLst/>
          </a:prstGeom>
        </p:spPr>
      </p:pic>
      <p:sp>
        <p:nvSpPr>
          <p:cNvPr id="21" name="Rectangle 20"/>
          <p:cNvSpPr/>
          <p:nvPr/>
        </p:nvSpPr>
        <p:spPr>
          <a:xfrm>
            <a:off x="11001215" y="1883878"/>
            <a:ext cx="344245" cy="290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p:nvSpPr>
        <p:spPr>
          <a:xfrm>
            <a:off x="10348852" y="1869226"/>
            <a:ext cx="344245" cy="290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11001215" y="2697851"/>
            <a:ext cx="344245" cy="290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10348852" y="2700666"/>
            <a:ext cx="344245" cy="290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24"/>
          <p:cNvSpPr/>
          <p:nvPr/>
        </p:nvSpPr>
        <p:spPr>
          <a:xfrm>
            <a:off x="11001215" y="3516288"/>
            <a:ext cx="344245" cy="290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p:nvSpPr>
        <p:spPr>
          <a:xfrm>
            <a:off x="10348852" y="3516288"/>
            <a:ext cx="344245" cy="290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11001215" y="4572251"/>
            <a:ext cx="344245" cy="290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0348853" y="4586102"/>
            <a:ext cx="344245" cy="29045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5818094" y="2022256"/>
            <a:ext cx="3878132" cy="400110"/>
          </a:xfrm>
          <a:prstGeom prst="rect">
            <a:avLst/>
          </a:prstGeom>
          <a:noFill/>
        </p:spPr>
        <p:txBody>
          <a:bodyPr wrap="square" rtlCol="0">
            <a:spAutoFit/>
          </a:bodyPr>
          <a:lstStyle/>
          <a:p>
            <a:r>
              <a:rPr lang="en-US" sz="2000" b="1" dirty="0" smtClean="0">
                <a:solidFill>
                  <a:srgbClr val="7030A0"/>
                </a:solidFill>
              </a:rPr>
              <a:t>There are more than two religions.</a:t>
            </a:r>
            <a:endParaRPr lang="en-US" sz="2000" b="1" dirty="0">
              <a:solidFill>
                <a:srgbClr val="7030A0"/>
              </a:solidFill>
            </a:endParaRPr>
          </a:p>
        </p:txBody>
      </p:sp>
      <p:sp>
        <p:nvSpPr>
          <p:cNvPr id="30" name="TextBox 29"/>
          <p:cNvSpPr txBox="1"/>
          <p:nvPr/>
        </p:nvSpPr>
        <p:spPr>
          <a:xfrm>
            <a:off x="5842744" y="2808808"/>
            <a:ext cx="4295887" cy="707886"/>
          </a:xfrm>
          <a:prstGeom prst="rect">
            <a:avLst/>
          </a:prstGeom>
          <a:noFill/>
        </p:spPr>
        <p:txBody>
          <a:bodyPr wrap="square" rtlCol="0">
            <a:spAutoFit/>
          </a:bodyPr>
          <a:lstStyle/>
          <a:p>
            <a:r>
              <a:rPr lang="en-US" sz="2000" b="1" dirty="0" smtClean="0">
                <a:solidFill>
                  <a:srgbClr val="7030A0"/>
                </a:solidFill>
              </a:rPr>
              <a:t>English, Chinese, and Tamil are also </a:t>
            </a:r>
          </a:p>
          <a:p>
            <a:r>
              <a:rPr lang="en-US" sz="2000" b="1" dirty="0" smtClean="0">
                <a:solidFill>
                  <a:srgbClr val="7030A0"/>
                </a:solidFill>
              </a:rPr>
              <a:t>widely spoken.</a:t>
            </a:r>
            <a:endParaRPr lang="en-US" sz="2000" b="1" dirty="0">
              <a:solidFill>
                <a:srgbClr val="7030A0"/>
              </a:solidFill>
            </a:endParaRPr>
          </a:p>
        </p:txBody>
      </p:sp>
      <p:sp>
        <p:nvSpPr>
          <p:cNvPr id="31" name="TextBox 30"/>
          <p:cNvSpPr txBox="1"/>
          <p:nvPr/>
        </p:nvSpPr>
        <p:spPr>
          <a:xfrm>
            <a:off x="5632522" y="3886471"/>
            <a:ext cx="4349473" cy="400110"/>
          </a:xfrm>
          <a:prstGeom prst="rect">
            <a:avLst/>
          </a:prstGeom>
          <a:noFill/>
        </p:spPr>
        <p:txBody>
          <a:bodyPr wrap="square" rtlCol="0">
            <a:spAutoFit/>
          </a:bodyPr>
          <a:lstStyle/>
          <a:p>
            <a:r>
              <a:rPr lang="en-US" sz="2000" b="1" dirty="0" smtClean="0">
                <a:solidFill>
                  <a:srgbClr val="7030A0"/>
                </a:solidFill>
              </a:rPr>
              <a:t>One of the three: Malay, Chinese, Tamil</a:t>
            </a:r>
            <a:endParaRPr lang="en-US" sz="2000" b="1" dirty="0">
              <a:solidFill>
                <a:srgbClr val="7030A0"/>
              </a:solidFill>
            </a:endParaRPr>
          </a:p>
        </p:txBody>
      </p:sp>
      <p:sp>
        <p:nvSpPr>
          <p:cNvPr id="32" name="TextBox 31"/>
          <p:cNvSpPr txBox="1"/>
          <p:nvPr/>
        </p:nvSpPr>
        <p:spPr>
          <a:xfrm>
            <a:off x="5632522" y="4989514"/>
            <a:ext cx="4716332" cy="707886"/>
          </a:xfrm>
          <a:prstGeom prst="rect">
            <a:avLst/>
          </a:prstGeom>
          <a:noFill/>
        </p:spPr>
        <p:txBody>
          <a:bodyPr wrap="square" rtlCol="0">
            <a:spAutoFit/>
          </a:bodyPr>
          <a:lstStyle/>
          <a:p>
            <a:r>
              <a:rPr lang="en-US" sz="2000" b="1" dirty="0" smtClean="0">
                <a:solidFill>
                  <a:srgbClr val="7030A0"/>
                </a:solidFill>
              </a:rPr>
              <a:t>English is a compulsory second language, not primary language of instruction.</a:t>
            </a:r>
            <a:endParaRPr lang="en-US" sz="2000" b="1" dirty="0">
              <a:solidFill>
                <a:srgbClr val="7030A0"/>
              </a:solidFill>
            </a:endParaRPr>
          </a:p>
        </p:txBody>
      </p:sp>
    </p:spTree>
    <p:extLst>
      <p:ext uri="{BB962C8B-B14F-4D97-AF65-F5344CB8AC3E}">
        <p14:creationId xmlns:p14="http://schemas.microsoft.com/office/powerpoint/2010/main" val="3517916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1000"/>
                                        <p:tgtEl>
                                          <p:spTgt spid="15"/>
                                        </p:tgtEl>
                                      </p:cBhvr>
                                    </p:animEffect>
                                    <p:anim calcmode="lin" valueType="num">
                                      <p:cBhvr>
                                        <p:cTn id="15" dur="1000" fill="hold"/>
                                        <p:tgtEl>
                                          <p:spTgt spid="15"/>
                                        </p:tgtEl>
                                        <p:attrNameLst>
                                          <p:attrName>ppt_x</p:attrName>
                                        </p:attrNameLst>
                                      </p:cBhvr>
                                      <p:tavLst>
                                        <p:tav tm="0">
                                          <p:val>
                                            <p:strVal val="#ppt_x"/>
                                          </p:val>
                                        </p:tav>
                                        <p:tav tm="100000">
                                          <p:val>
                                            <p:strVal val="#ppt_x"/>
                                          </p:val>
                                        </p:tav>
                                      </p:tavLst>
                                    </p:anim>
                                    <p:anim calcmode="lin" valueType="num">
                                      <p:cBhvr>
                                        <p:cTn id="1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down)">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fade">
                                      <p:cBhvr>
                                        <p:cTn id="26" dur="1000"/>
                                        <p:tgtEl>
                                          <p:spTgt spid="16"/>
                                        </p:tgtEl>
                                      </p:cBhvr>
                                    </p:animEffect>
                                    <p:anim calcmode="lin" valueType="num">
                                      <p:cBhvr>
                                        <p:cTn id="27" dur="1000" fill="hold"/>
                                        <p:tgtEl>
                                          <p:spTgt spid="16"/>
                                        </p:tgtEl>
                                        <p:attrNameLst>
                                          <p:attrName>ppt_x</p:attrName>
                                        </p:attrNameLst>
                                      </p:cBhvr>
                                      <p:tavLst>
                                        <p:tav tm="0">
                                          <p:val>
                                            <p:strVal val="#ppt_x"/>
                                          </p:val>
                                        </p:tav>
                                        <p:tav tm="100000">
                                          <p:val>
                                            <p:strVal val="#ppt_x"/>
                                          </p:val>
                                        </p:tav>
                                      </p:tavLst>
                                    </p:anim>
                                    <p:anim calcmode="lin" valueType="num">
                                      <p:cBhvr>
                                        <p:cTn id="2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30"/>
                                        </p:tgtEl>
                                        <p:attrNameLst>
                                          <p:attrName>style.visibility</p:attrName>
                                        </p:attrNameLst>
                                      </p:cBhvr>
                                      <p:to>
                                        <p:strVal val="visible"/>
                                      </p:to>
                                    </p:set>
                                    <p:animEffect transition="in" filter="wipe(down)">
                                      <p:cBhvr>
                                        <p:cTn id="33" dur="5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down)">
                                      <p:cBhvr>
                                        <p:cTn id="45" dur="500"/>
                                        <p:tgtEl>
                                          <p:spTgt spid="3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wipe(down)">
                                      <p:cBhvr>
                                        <p:cTn id="5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200" y="173213"/>
            <a:ext cx="11226800" cy="587375"/>
          </a:xfrm>
        </p:spPr>
        <p:txBody>
          <a:bodyPr>
            <a:normAutofit/>
          </a:bodyPr>
          <a:lstStyle/>
          <a:p>
            <a:r>
              <a:rPr lang="en-US" sz="3600" b="1" dirty="0" smtClean="0">
                <a:solidFill>
                  <a:schemeClr val="accent6">
                    <a:lumMod val="75000"/>
                  </a:schemeClr>
                </a:solidFill>
              </a:rPr>
              <a:t>READ THE TEXT AND GIVE INFORMATION ABOUT  WALES </a:t>
            </a:r>
            <a:endParaRPr lang="en-US" sz="3600" b="1" dirty="0">
              <a:solidFill>
                <a:schemeClr val="accent6">
                  <a:lumMod val="75000"/>
                </a:schemeClr>
              </a:solidFill>
            </a:endParaRPr>
          </a:p>
        </p:txBody>
      </p:sp>
      <p:sp>
        <p:nvSpPr>
          <p:cNvPr id="3" name="Content Placeholder 2"/>
          <p:cNvSpPr>
            <a:spLocks noGrp="1"/>
          </p:cNvSpPr>
          <p:nvPr>
            <p:ph idx="1"/>
          </p:nvPr>
        </p:nvSpPr>
        <p:spPr>
          <a:xfrm>
            <a:off x="431800" y="952500"/>
            <a:ext cx="5765800" cy="5224463"/>
          </a:xfrm>
        </p:spPr>
        <p:txBody>
          <a:bodyPr>
            <a:normAutofit fontScale="92500" lnSpcReduction="20000"/>
          </a:bodyPr>
          <a:lstStyle/>
          <a:p>
            <a:pPr marL="0" indent="0" algn="just">
              <a:buNone/>
            </a:pPr>
            <a:r>
              <a:rPr lang="en-US" b="1" dirty="0">
                <a:solidFill>
                  <a:schemeClr val="accent6">
                    <a:lumMod val="75000"/>
                  </a:schemeClr>
                </a:solidFill>
              </a:rPr>
              <a:t>NORTH WALES</a:t>
            </a:r>
            <a:endParaRPr lang="en-US" dirty="0" smtClean="0"/>
          </a:p>
          <a:p>
            <a:pPr marL="0" indent="0" algn="just">
              <a:buNone/>
            </a:pPr>
            <a:r>
              <a:rPr lang="en-US" sz="2000" dirty="0" smtClean="0">
                <a:solidFill>
                  <a:schemeClr val="accent4">
                    <a:lumMod val="50000"/>
                  </a:schemeClr>
                </a:solidFill>
              </a:rPr>
              <a:t>  Wales isn’t an independent state- it is part of the UK. It is situated in the west of Britain. It has a population of about three million and the capital is Cardiff. Most of the population live in the industrial south of the country.</a:t>
            </a:r>
          </a:p>
          <a:p>
            <a:pPr marL="0" indent="0" algn="just">
              <a:buNone/>
            </a:pPr>
            <a:r>
              <a:rPr lang="en-US" sz="2000" dirty="0" smtClean="0">
                <a:solidFill>
                  <a:schemeClr val="accent4">
                    <a:lumMod val="50000"/>
                  </a:schemeClr>
                </a:solidFill>
              </a:rPr>
              <a:t>  The north of Wales is one of the most beautiful parts of Britain.  There are spectacular lakes, valleys and rivers.   There are also wonderful mountains –including </a:t>
            </a:r>
            <a:r>
              <a:rPr lang="en-US" sz="2000" dirty="0" err="1" smtClean="0">
                <a:solidFill>
                  <a:schemeClr val="accent4">
                    <a:lumMod val="50000"/>
                  </a:schemeClr>
                </a:solidFill>
              </a:rPr>
              <a:t>Snowdon</a:t>
            </a:r>
            <a:r>
              <a:rPr lang="en-US" sz="2000" dirty="0" smtClean="0">
                <a:solidFill>
                  <a:schemeClr val="accent4">
                    <a:lumMod val="50000"/>
                  </a:schemeClr>
                </a:solidFill>
              </a:rPr>
              <a:t>, Britain’s second –highest mountain.</a:t>
            </a:r>
          </a:p>
          <a:p>
            <a:pPr marL="0" indent="0" algn="just">
              <a:buNone/>
            </a:pPr>
            <a:r>
              <a:rPr lang="en-US" sz="2000" dirty="0" smtClean="0">
                <a:solidFill>
                  <a:schemeClr val="accent4">
                    <a:lumMod val="50000"/>
                  </a:schemeClr>
                </a:solidFill>
              </a:rPr>
              <a:t>  Two languages are spoken in Wales : English and Welsh. Welsh is a Celtic language and is one of the oldest languages in Europe.  Only 20% of the total population of Wales speak Welsh , but in the small villages and towns of west and north Wales, about 75% of people speak it as their first language.</a:t>
            </a:r>
          </a:p>
          <a:p>
            <a:pPr marL="0" indent="0" algn="just">
              <a:buNone/>
            </a:pPr>
            <a:r>
              <a:rPr lang="en-US" sz="2000" dirty="0" smtClean="0">
                <a:solidFill>
                  <a:schemeClr val="accent4">
                    <a:lumMod val="50000"/>
                  </a:schemeClr>
                </a:solidFill>
              </a:rPr>
              <a:t>  The two main industries in the north are tourism and farming. Many people came to walk and climb in the mountains or go kayaking on the rivers. There are lots of sheep farms in the hills, but it is difficult to make money from sheep farming, and many farms are closing. Young people have difficulty finding jobs in north Wales and many of them are leaving to get jobs in the city.</a:t>
            </a:r>
            <a:endParaRPr lang="en-US" dirty="0">
              <a:solidFill>
                <a:schemeClr val="accent4">
                  <a:lumMod val="50000"/>
                </a:schemeClr>
              </a:solidFill>
            </a:endParaRPr>
          </a:p>
        </p:txBody>
      </p:sp>
      <p:sp>
        <p:nvSpPr>
          <p:cNvPr id="4" name="TextBox 3"/>
          <p:cNvSpPr txBox="1"/>
          <p:nvPr/>
        </p:nvSpPr>
        <p:spPr>
          <a:xfrm>
            <a:off x="6946900" y="1460500"/>
            <a:ext cx="4914900" cy="4985980"/>
          </a:xfrm>
          <a:prstGeom prst="rect">
            <a:avLst/>
          </a:prstGeom>
          <a:noFill/>
        </p:spPr>
        <p:txBody>
          <a:bodyPr wrap="square" rtlCol="0">
            <a:spAutoFit/>
          </a:bodyPr>
          <a:lstStyle/>
          <a:p>
            <a:pPr marL="342900" indent="-342900">
              <a:buAutoNum type="arabicPeriod"/>
            </a:pPr>
            <a:r>
              <a:rPr lang="en-US" sz="2000" dirty="0" smtClean="0"/>
              <a:t>POLITICAL STATUS (TÌNH TRẠNG CHÍNH TRỊ): ……………………………….............................</a:t>
            </a:r>
          </a:p>
          <a:p>
            <a:r>
              <a:rPr lang="en-US" sz="2000" dirty="0" smtClean="0"/>
              <a:t>      ………………………………………………………….</a:t>
            </a:r>
          </a:p>
          <a:p>
            <a:r>
              <a:rPr lang="en-US" sz="2000" dirty="0" smtClean="0"/>
              <a:t>2.  CAPITAL : ……………………………………………</a:t>
            </a:r>
          </a:p>
          <a:p>
            <a:r>
              <a:rPr lang="en-US" sz="2000" dirty="0" smtClean="0"/>
              <a:t>3.  POPULATION  IN WALES:</a:t>
            </a:r>
          </a:p>
          <a:p>
            <a:r>
              <a:rPr lang="en-US" sz="2000" dirty="0" smtClean="0"/>
              <a:t>      ……..……………….………………………………….</a:t>
            </a:r>
          </a:p>
          <a:p>
            <a:pPr marL="457200" indent="-457200">
              <a:buAutoNum type="arabicPeriod" startAt="4"/>
            </a:pPr>
            <a:r>
              <a:rPr lang="en-US" sz="2000" dirty="0" smtClean="0"/>
              <a:t>LANGUAGES :</a:t>
            </a:r>
          </a:p>
          <a:p>
            <a:r>
              <a:rPr lang="en-US" sz="2000" dirty="0"/>
              <a:t> </a:t>
            </a:r>
            <a:r>
              <a:rPr lang="en-US" sz="2000" dirty="0" smtClean="0"/>
              <a:t>      ……………………………………………………………</a:t>
            </a:r>
          </a:p>
          <a:p>
            <a:pPr marL="457200" indent="-457200">
              <a:buAutoNum type="arabicPeriod" startAt="5"/>
            </a:pPr>
            <a:r>
              <a:rPr lang="en-US" sz="2000" dirty="0" smtClean="0"/>
              <a:t>INDUSTRY (NGÀNH DỊCH VỤ):</a:t>
            </a:r>
          </a:p>
          <a:p>
            <a:r>
              <a:rPr lang="en-US" sz="2000" dirty="0" smtClean="0"/>
              <a:t>       ……………………………………….…………………..</a:t>
            </a:r>
          </a:p>
          <a:p>
            <a:r>
              <a:rPr lang="en-US" sz="2000" dirty="0"/>
              <a:t> </a:t>
            </a:r>
            <a:r>
              <a:rPr lang="en-US" sz="2000" dirty="0" smtClean="0"/>
              <a:t>     ………………………………………………………......</a:t>
            </a:r>
          </a:p>
          <a:p>
            <a:pPr marL="457200" indent="-457200">
              <a:buAutoNum type="arabicPeriod" startAt="6"/>
            </a:pPr>
            <a:r>
              <a:rPr lang="en-US" sz="2000" dirty="0" smtClean="0"/>
              <a:t>LANDSCAPE (PHONG CẢNH) :</a:t>
            </a:r>
          </a:p>
          <a:p>
            <a:r>
              <a:rPr lang="en-US" sz="2000" dirty="0" smtClean="0"/>
              <a:t>      ……………………………………………………………</a:t>
            </a:r>
          </a:p>
          <a:p>
            <a:r>
              <a:rPr lang="en-US" sz="2000" dirty="0"/>
              <a:t> </a:t>
            </a:r>
            <a:r>
              <a:rPr lang="en-US" sz="2000" dirty="0" smtClean="0"/>
              <a:t>     …………………………………………………............ </a:t>
            </a:r>
          </a:p>
          <a:p>
            <a:pPr marL="342900" indent="-342900">
              <a:buAutoNum type="arabicPeriod"/>
            </a:pPr>
            <a:endParaRPr lang="en-US" dirty="0"/>
          </a:p>
        </p:txBody>
      </p:sp>
      <p:sp>
        <p:nvSpPr>
          <p:cNvPr id="5" name="TextBox 4"/>
          <p:cNvSpPr txBox="1"/>
          <p:nvPr/>
        </p:nvSpPr>
        <p:spPr>
          <a:xfrm>
            <a:off x="7473950" y="2075880"/>
            <a:ext cx="3860800" cy="707886"/>
          </a:xfrm>
          <a:prstGeom prst="rect">
            <a:avLst/>
          </a:prstGeom>
          <a:noFill/>
        </p:spPr>
        <p:txBody>
          <a:bodyPr wrap="square" rtlCol="0">
            <a:spAutoFit/>
          </a:bodyPr>
          <a:lstStyle/>
          <a:p>
            <a:r>
              <a:rPr lang="en-US" sz="2000" b="1" dirty="0" smtClean="0">
                <a:solidFill>
                  <a:schemeClr val="accent2">
                    <a:lumMod val="75000"/>
                  </a:schemeClr>
                </a:solidFill>
              </a:rPr>
              <a:t>A DEPENDENT </a:t>
            </a:r>
            <a:r>
              <a:rPr lang="en-US" sz="2000" b="1" dirty="0" smtClean="0">
                <a:solidFill>
                  <a:schemeClr val="accent2">
                    <a:lumMod val="75000"/>
                  </a:schemeClr>
                </a:solidFill>
              </a:rPr>
              <a:t>STATE – A PART  OF THE UK</a:t>
            </a:r>
            <a:endParaRPr lang="en-US" sz="2000" b="1" dirty="0">
              <a:solidFill>
                <a:schemeClr val="accent2">
                  <a:lumMod val="75000"/>
                </a:schemeClr>
              </a:solidFill>
            </a:endParaRPr>
          </a:p>
        </p:txBody>
      </p:sp>
      <p:sp>
        <p:nvSpPr>
          <p:cNvPr id="6" name="TextBox 5"/>
          <p:cNvSpPr txBox="1"/>
          <p:nvPr/>
        </p:nvSpPr>
        <p:spPr>
          <a:xfrm>
            <a:off x="7404100" y="3279182"/>
            <a:ext cx="2908300" cy="400110"/>
          </a:xfrm>
          <a:prstGeom prst="rect">
            <a:avLst/>
          </a:prstGeom>
          <a:noFill/>
        </p:spPr>
        <p:txBody>
          <a:bodyPr wrap="square" rtlCol="0">
            <a:spAutoFit/>
          </a:bodyPr>
          <a:lstStyle/>
          <a:p>
            <a:r>
              <a:rPr lang="en-US" sz="2000" b="1" dirty="0" smtClean="0">
                <a:solidFill>
                  <a:schemeClr val="accent2">
                    <a:lumMod val="75000"/>
                  </a:schemeClr>
                </a:solidFill>
              </a:rPr>
              <a:t>ABOUT THREE MILLION</a:t>
            </a:r>
            <a:endParaRPr lang="en-US" sz="2000" b="1" dirty="0">
              <a:solidFill>
                <a:schemeClr val="accent2">
                  <a:lumMod val="75000"/>
                </a:schemeClr>
              </a:solidFill>
            </a:endParaRPr>
          </a:p>
        </p:txBody>
      </p:sp>
      <p:sp>
        <p:nvSpPr>
          <p:cNvPr id="7" name="TextBox 6"/>
          <p:cNvSpPr txBox="1"/>
          <p:nvPr/>
        </p:nvSpPr>
        <p:spPr>
          <a:xfrm>
            <a:off x="7404100" y="3871204"/>
            <a:ext cx="2527300" cy="400110"/>
          </a:xfrm>
          <a:prstGeom prst="rect">
            <a:avLst/>
          </a:prstGeom>
          <a:noFill/>
        </p:spPr>
        <p:txBody>
          <a:bodyPr wrap="square" rtlCol="0">
            <a:spAutoFit/>
          </a:bodyPr>
          <a:lstStyle/>
          <a:p>
            <a:r>
              <a:rPr lang="en-US" sz="2000" b="1" dirty="0" smtClean="0">
                <a:solidFill>
                  <a:schemeClr val="accent2">
                    <a:lumMod val="75000"/>
                  </a:schemeClr>
                </a:solidFill>
              </a:rPr>
              <a:t>ENGLISH AND WELSH</a:t>
            </a:r>
            <a:endParaRPr lang="en-US" sz="2000" b="1" dirty="0">
              <a:solidFill>
                <a:schemeClr val="accent2">
                  <a:lumMod val="75000"/>
                </a:schemeClr>
              </a:solidFill>
            </a:endParaRPr>
          </a:p>
        </p:txBody>
      </p:sp>
      <p:sp>
        <p:nvSpPr>
          <p:cNvPr id="8" name="TextBox 7"/>
          <p:cNvSpPr txBox="1"/>
          <p:nvPr/>
        </p:nvSpPr>
        <p:spPr>
          <a:xfrm>
            <a:off x="7340600" y="4463226"/>
            <a:ext cx="4127500" cy="707886"/>
          </a:xfrm>
          <a:prstGeom prst="rect">
            <a:avLst/>
          </a:prstGeom>
          <a:noFill/>
        </p:spPr>
        <p:txBody>
          <a:bodyPr wrap="square" rtlCol="0">
            <a:spAutoFit/>
          </a:bodyPr>
          <a:lstStyle/>
          <a:p>
            <a:r>
              <a:rPr lang="en-US" sz="2000" b="1" dirty="0" smtClean="0">
                <a:solidFill>
                  <a:schemeClr val="accent2">
                    <a:lumMod val="75000"/>
                  </a:schemeClr>
                </a:solidFill>
              </a:rPr>
              <a:t>INDUSTRY IN SOUTH, FARMING, AND TOURISM IN NORTH </a:t>
            </a:r>
            <a:endParaRPr lang="en-US" sz="2000" b="1" dirty="0">
              <a:solidFill>
                <a:schemeClr val="accent2">
                  <a:lumMod val="75000"/>
                </a:schemeClr>
              </a:solidFill>
            </a:endParaRPr>
          </a:p>
        </p:txBody>
      </p:sp>
      <p:sp>
        <p:nvSpPr>
          <p:cNvPr id="9" name="TextBox 8"/>
          <p:cNvSpPr txBox="1"/>
          <p:nvPr/>
        </p:nvSpPr>
        <p:spPr>
          <a:xfrm>
            <a:off x="7340600" y="5423991"/>
            <a:ext cx="3873500" cy="725002"/>
          </a:xfrm>
          <a:prstGeom prst="rect">
            <a:avLst/>
          </a:prstGeom>
          <a:noFill/>
        </p:spPr>
        <p:txBody>
          <a:bodyPr wrap="square" rtlCol="0">
            <a:spAutoFit/>
          </a:bodyPr>
          <a:lstStyle/>
          <a:p>
            <a:r>
              <a:rPr lang="en-US" sz="2000" b="1" dirty="0" smtClean="0">
                <a:solidFill>
                  <a:schemeClr val="accent2">
                    <a:lumMod val="75000"/>
                  </a:schemeClr>
                </a:solidFill>
              </a:rPr>
              <a:t>LAKES , VALLEYS, RIVERS AND MOUNTAINS IN NORTH WALES</a:t>
            </a:r>
            <a:endParaRPr lang="en-US" sz="2000" b="1" dirty="0">
              <a:solidFill>
                <a:schemeClr val="accent2">
                  <a:lumMod val="75000"/>
                </a:schemeClr>
              </a:solidFill>
            </a:endParaRPr>
          </a:p>
        </p:txBody>
      </p:sp>
      <p:sp>
        <p:nvSpPr>
          <p:cNvPr id="10" name="TextBox 9"/>
          <p:cNvSpPr txBox="1"/>
          <p:nvPr/>
        </p:nvSpPr>
        <p:spPr>
          <a:xfrm>
            <a:off x="8350250" y="2636535"/>
            <a:ext cx="1123950" cy="400110"/>
          </a:xfrm>
          <a:prstGeom prst="rect">
            <a:avLst/>
          </a:prstGeom>
          <a:noFill/>
        </p:spPr>
        <p:txBody>
          <a:bodyPr wrap="square" rtlCol="0">
            <a:spAutoFit/>
          </a:bodyPr>
          <a:lstStyle/>
          <a:p>
            <a:r>
              <a:rPr lang="en-US" sz="2000" b="1" dirty="0" smtClean="0">
                <a:solidFill>
                  <a:schemeClr val="accent2">
                    <a:lumMod val="75000"/>
                  </a:schemeClr>
                </a:solidFill>
              </a:rPr>
              <a:t>CARDIFF</a:t>
            </a:r>
            <a:endParaRPr lang="en-US" sz="2000" b="1" dirty="0">
              <a:solidFill>
                <a:schemeClr val="accent2">
                  <a:lumMod val="75000"/>
                </a:schemeClr>
              </a:solidFill>
            </a:endParaRPr>
          </a:p>
        </p:txBody>
      </p:sp>
      <p:sp>
        <p:nvSpPr>
          <p:cNvPr id="11" name="TextBox 10"/>
          <p:cNvSpPr txBox="1"/>
          <p:nvPr/>
        </p:nvSpPr>
        <p:spPr>
          <a:xfrm>
            <a:off x="431800" y="6176963"/>
            <a:ext cx="1041400" cy="369332"/>
          </a:xfrm>
          <a:prstGeom prst="rect">
            <a:avLst/>
          </a:prstGeom>
          <a:noFill/>
        </p:spPr>
        <p:txBody>
          <a:bodyPr wrap="square" rtlCol="0">
            <a:spAutoFit/>
          </a:bodyPr>
          <a:lstStyle/>
          <a:p>
            <a:r>
              <a:rPr lang="en-US" b="1" dirty="0" smtClean="0">
                <a:solidFill>
                  <a:schemeClr val="accent2">
                    <a:lumMod val="75000"/>
                  </a:schemeClr>
                </a:solidFill>
              </a:rPr>
              <a:t>KAYAK</a:t>
            </a:r>
            <a:endParaRPr lang="en-US" b="1" dirty="0">
              <a:solidFill>
                <a:schemeClr val="accent2">
                  <a:lumMod val="75000"/>
                </a:schemeClr>
              </a:solidFill>
            </a:endParaRPr>
          </a:p>
        </p:txBody>
      </p:sp>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584" y="4271314"/>
            <a:ext cx="3969516" cy="2386837"/>
          </a:xfrm>
          <a:prstGeom prst="rect">
            <a:avLst/>
          </a:prstGeom>
        </p:spPr>
      </p:pic>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6123" y="3997116"/>
            <a:ext cx="4070438" cy="2710233"/>
          </a:xfrm>
          <a:prstGeom prst="rect">
            <a:avLst/>
          </a:prstGeom>
        </p:spPr>
      </p:pic>
      <p:sp>
        <p:nvSpPr>
          <p:cNvPr id="14" name="TextBox 13"/>
          <p:cNvSpPr txBox="1"/>
          <p:nvPr/>
        </p:nvSpPr>
        <p:spPr>
          <a:xfrm>
            <a:off x="386245" y="6184209"/>
            <a:ext cx="1416646" cy="369332"/>
          </a:xfrm>
          <a:prstGeom prst="rect">
            <a:avLst/>
          </a:prstGeom>
          <a:noFill/>
        </p:spPr>
        <p:txBody>
          <a:bodyPr wrap="square" rtlCol="0">
            <a:spAutoFit/>
          </a:bodyPr>
          <a:lstStyle/>
          <a:p>
            <a:r>
              <a:rPr lang="en-US" b="1" dirty="0" smtClean="0">
                <a:solidFill>
                  <a:schemeClr val="accent2">
                    <a:lumMod val="75000"/>
                  </a:schemeClr>
                </a:solidFill>
              </a:rPr>
              <a:t>SNOWDON</a:t>
            </a:r>
            <a:endParaRPr lang="en-US" b="1" dirty="0">
              <a:solidFill>
                <a:schemeClr val="accent2">
                  <a:lumMod val="75000"/>
                </a:schemeClr>
              </a:solidFill>
            </a:endParaRPr>
          </a:p>
        </p:txBody>
      </p:sp>
    </p:spTree>
    <p:extLst>
      <p:ext uri="{BB962C8B-B14F-4D97-AF65-F5344CB8AC3E}">
        <p14:creationId xmlns:p14="http://schemas.microsoft.com/office/powerpoint/2010/main" val="313355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par>
                                <p:cTn id="8" presetID="21" presetClass="entr" presetSubtype="1"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heel(1)">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xit" presetSubtype="10" fill="hold" nodeType="clickEffect">
                                  <p:stCondLst>
                                    <p:cond delay="0"/>
                                  </p:stCondLst>
                                  <p:childTnLst>
                                    <p:animEffect transition="out" filter="randombar(horizontal)">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4" presetClass="exit" presetSubtype="10" fill="hold" grpId="1" nodeType="withEffect">
                                  <p:stCondLst>
                                    <p:cond delay="0"/>
                                  </p:stCondLst>
                                  <p:childTnLst>
                                    <p:animEffect transition="out" filter="randombar(horizontal)">
                                      <p:cBhvr>
                                        <p:cTn id="17" dur="2000"/>
                                        <p:tgtEl>
                                          <p:spTgt spid="14"/>
                                        </p:tgtEl>
                                      </p:cBhvr>
                                    </p:animEffect>
                                    <p:set>
                                      <p:cBhvr>
                                        <p:cTn id="18" dur="1" fill="hold">
                                          <p:stCondLst>
                                            <p:cond delay="19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circle(in)">
                                      <p:cBhvr>
                                        <p:cTn id="23" dur="2000"/>
                                        <p:tgtEl>
                                          <p:spTgt spid="11"/>
                                        </p:tgtEl>
                                      </p:cBhvr>
                                    </p:animEffect>
                                  </p:childTnLst>
                                </p:cTn>
                              </p:par>
                              <p:par>
                                <p:cTn id="24" presetID="21" presetClass="entr" presetSubtype="1" fill="hold"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xit" presetSubtype="10" fill="hold" grpId="1" nodeType="clickEffect">
                                  <p:stCondLst>
                                    <p:cond delay="0"/>
                                  </p:stCondLst>
                                  <p:childTnLst>
                                    <p:animEffect transition="out" filter="randombar(horizontal)">
                                      <p:cBhvr>
                                        <p:cTn id="30" dur="2000"/>
                                        <p:tgtEl>
                                          <p:spTgt spid="11"/>
                                        </p:tgtEl>
                                      </p:cBhvr>
                                    </p:animEffect>
                                    <p:set>
                                      <p:cBhvr>
                                        <p:cTn id="31" dur="1" fill="hold">
                                          <p:stCondLst>
                                            <p:cond delay="1999"/>
                                          </p:stCondLst>
                                        </p:cTn>
                                        <p:tgtEl>
                                          <p:spTgt spid="11"/>
                                        </p:tgtEl>
                                        <p:attrNameLst>
                                          <p:attrName>style.visibility</p:attrName>
                                        </p:attrNameLst>
                                      </p:cBhvr>
                                      <p:to>
                                        <p:strVal val="hidden"/>
                                      </p:to>
                                    </p:set>
                                  </p:childTnLst>
                                </p:cTn>
                              </p:par>
                              <p:par>
                                <p:cTn id="32" presetID="14" presetClass="exit" presetSubtype="10" fill="hold" nodeType="withEffect">
                                  <p:stCondLst>
                                    <p:cond delay="0"/>
                                  </p:stCondLst>
                                  <p:childTnLst>
                                    <p:animEffect transition="out" filter="randombar(horizontal)">
                                      <p:cBhvr>
                                        <p:cTn id="33" dur="2000"/>
                                        <p:tgtEl>
                                          <p:spTgt spid="12"/>
                                        </p:tgtEl>
                                      </p:cBhvr>
                                    </p:animEffect>
                                    <p:set>
                                      <p:cBhvr>
                                        <p:cTn id="34" dur="1" fill="hold">
                                          <p:stCondLst>
                                            <p:cond delay="1999"/>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1"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heel(1)">
                                      <p:cBhvr>
                                        <p:cTn id="39" dur="2000"/>
                                        <p:tgtEl>
                                          <p:spTgt spid="5"/>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wheel(1)">
                                      <p:cBhvr>
                                        <p:cTn id="44" dur="20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grpId="0" nodeType="click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heel(1)">
                                      <p:cBhvr>
                                        <p:cTn id="49" dur="20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grpId="0" nodeType="clickEffect">
                                  <p:stCondLst>
                                    <p:cond delay="0"/>
                                  </p:stCondLst>
                                  <p:childTnLst>
                                    <p:set>
                                      <p:cBhvr>
                                        <p:cTn id="53" dur="1" fill="hold">
                                          <p:stCondLst>
                                            <p:cond delay="0"/>
                                          </p:stCondLst>
                                        </p:cTn>
                                        <p:tgtEl>
                                          <p:spTgt spid="7"/>
                                        </p:tgtEl>
                                        <p:attrNameLst>
                                          <p:attrName>style.visibility</p:attrName>
                                        </p:attrNameLst>
                                      </p:cBhvr>
                                      <p:to>
                                        <p:strVal val="visible"/>
                                      </p:to>
                                    </p:set>
                                    <p:animEffect transition="in" filter="wheel(1)">
                                      <p:cBhvr>
                                        <p:cTn id="54" dur="2000"/>
                                        <p:tgtEl>
                                          <p:spTgt spid="7"/>
                                        </p:tgtEl>
                                      </p:cBhvr>
                                    </p:animEffect>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8"/>
                                        </p:tgtEl>
                                        <p:attrNameLst>
                                          <p:attrName>style.visibility</p:attrName>
                                        </p:attrNameLst>
                                      </p:cBhvr>
                                      <p:to>
                                        <p:strVal val="visible"/>
                                      </p:to>
                                    </p:set>
                                    <p:animEffect transition="in" filter="wheel(1)">
                                      <p:cBhvr>
                                        <p:cTn id="59" dur="2000"/>
                                        <p:tgtEl>
                                          <p:spTgt spid="8"/>
                                        </p:tgtEl>
                                      </p:cBhvr>
                                    </p:animEffect>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heel(1)">
                                      <p:cBhvr>
                                        <p:cTn id="6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1" grpId="1"/>
      <p:bldP spid="14" grpId="0"/>
      <p:bldP spid="14"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21397"/>
          </a:xfrm>
        </p:spPr>
        <p:txBody>
          <a:bodyPr/>
          <a:lstStyle/>
          <a:p>
            <a:r>
              <a:rPr lang="en-US" b="1" dirty="0" smtClean="0">
                <a:solidFill>
                  <a:schemeClr val="accent6">
                    <a:lumMod val="75000"/>
                  </a:schemeClr>
                </a:solidFill>
              </a:rPr>
              <a:t>HOMEWORK</a:t>
            </a:r>
            <a:endParaRPr lang="en-US" b="1" dirty="0">
              <a:solidFill>
                <a:schemeClr val="accent6">
                  <a:lumMod val="75000"/>
                </a:schemeClr>
              </a:solidFill>
            </a:endParaRPr>
          </a:p>
        </p:txBody>
      </p:sp>
      <p:sp>
        <p:nvSpPr>
          <p:cNvPr id="3" name="Content Placeholder 2"/>
          <p:cNvSpPr>
            <a:spLocks noGrp="1"/>
          </p:cNvSpPr>
          <p:nvPr>
            <p:ph idx="1"/>
          </p:nvPr>
        </p:nvSpPr>
        <p:spPr>
          <a:xfrm>
            <a:off x="838200" y="1086522"/>
            <a:ext cx="10515600" cy="5090441"/>
          </a:xfrm>
        </p:spPr>
        <p:txBody>
          <a:bodyPr>
            <a:normAutofit/>
          </a:bodyPr>
          <a:lstStyle/>
          <a:p>
            <a:pPr>
              <a:buFontTx/>
              <a:buChar char="-"/>
            </a:pPr>
            <a:r>
              <a:rPr lang="en-US" sz="4000" dirty="0" smtClean="0">
                <a:solidFill>
                  <a:srgbClr val="FF0000"/>
                </a:solidFill>
              </a:rPr>
              <a:t>Make 5 true or false sentences about Wales.</a:t>
            </a:r>
          </a:p>
          <a:p>
            <a:pPr>
              <a:buFontTx/>
              <a:buChar char="-"/>
            </a:pPr>
            <a:r>
              <a:rPr lang="en-US" sz="4000" dirty="0" smtClean="0">
                <a:solidFill>
                  <a:srgbClr val="FF0000"/>
                </a:solidFill>
              </a:rPr>
              <a:t>Give 5 examples with the words you have learned.</a:t>
            </a:r>
          </a:p>
          <a:p>
            <a:pPr>
              <a:buFontTx/>
              <a:buChar char="-"/>
            </a:pPr>
            <a:r>
              <a:rPr lang="en-US" sz="4000" dirty="0" smtClean="0">
                <a:solidFill>
                  <a:srgbClr val="FF0000"/>
                </a:solidFill>
              </a:rPr>
              <a:t>Reread the text.</a:t>
            </a:r>
            <a:endParaRPr lang="en-US" sz="4000" dirty="0">
              <a:solidFill>
                <a:srgbClr val="FF0000"/>
              </a:solidFill>
            </a:endParaRPr>
          </a:p>
        </p:txBody>
      </p:sp>
    </p:spTree>
    <p:extLst>
      <p:ext uri="{BB962C8B-B14F-4D97-AF65-F5344CB8AC3E}">
        <p14:creationId xmlns:p14="http://schemas.microsoft.com/office/powerpoint/2010/main" val="43442530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662</TotalTime>
  <Words>1375</Words>
  <Application>Microsoft Office PowerPoint</Application>
  <PresentationFormat>Widescreen</PresentationFormat>
  <Paragraphs>164</Paragraphs>
  <Slides>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Baskerville Old Face</vt:lpstr>
      <vt:lpstr>Calibri</vt:lpstr>
      <vt:lpstr>Calibri Light</vt:lpstr>
      <vt:lpstr>inherit</vt:lpstr>
      <vt:lpstr>Lucida Sans Unicode</vt:lpstr>
      <vt:lpstr>Wingdings</vt:lpstr>
      <vt:lpstr>Office Theme</vt:lpstr>
      <vt:lpstr>UNIT 1 – GRADE 9</vt:lpstr>
      <vt:lpstr>MATCHING THE FLAGS TO THEIR COUNTRIES</vt:lpstr>
      <vt:lpstr>VOCABULARY</vt:lpstr>
      <vt:lpstr>PowerPoint Presentation</vt:lpstr>
      <vt:lpstr>PowerPoint Presentation</vt:lpstr>
      <vt:lpstr>READ THE TEXT AND FILL IN THE TABLE WITH THE RIGHT INFORMATION ABOUT MALAYSIA.</vt:lpstr>
      <vt:lpstr>True or False ? Check the boxes. Then correct the false statement.</vt:lpstr>
      <vt:lpstr>READ THE TEXT AND GIVE INFORMATION ABOUT  WALES </vt:lpstr>
      <vt:lpstr>HOMEWORK</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1 – GRADE 9</dc:title>
  <dc:creator>Admin</dc:creator>
  <cp:lastModifiedBy>Admin</cp:lastModifiedBy>
  <cp:revision>54</cp:revision>
  <dcterms:created xsi:type="dcterms:W3CDTF">2021-08-25T15:52:40Z</dcterms:created>
  <dcterms:modified xsi:type="dcterms:W3CDTF">2021-08-31T14:59:17Z</dcterms:modified>
</cp:coreProperties>
</file>